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 id="2147483697" r:id="rId5"/>
    <p:sldMasterId id="2147483709" r:id="rId6"/>
    <p:sldMasterId id="2147483721" r:id="rId7"/>
  </p:sldMasterIdLst>
  <p:sldIdLst>
    <p:sldId id="257" r:id="rId8"/>
    <p:sldId id="260" r:id="rId9"/>
    <p:sldId id="259" r:id="rId10"/>
    <p:sldId id="258" r:id="rId11"/>
    <p:sldId id="273" r:id="rId12"/>
    <p:sldId id="270" r:id="rId13"/>
    <p:sldId id="269" r:id="rId14"/>
    <p:sldId id="256" r:id="rId15"/>
    <p:sldId id="274" r:id="rId16"/>
    <p:sldId id="294" r:id="rId17"/>
    <p:sldId id="293" r:id="rId18"/>
    <p:sldId id="276" r:id="rId19"/>
    <p:sldId id="298" r:id="rId20"/>
    <p:sldId id="302" r:id="rId21"/>
    <p:sldId id="300" r:id="rId22"/>
    <p:sldId id="299" r:id="rId23"/>
    <p:sldId id="265" r:id="rId24"/>
    <p:sldId id="301" r:id="rId25"/>
    <p:sldId id="303" r:id="rId26"/>
    <p:sldId id="286" r:id="rId27"/>
    <p:sldId id="288" r:id="rId28"/>
    <p:sldId id="304" r:id="rId29"/>
    <p:sldId id="307" r:id="rId30"/>
    <p:sldId id="305"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itchman" initials="MH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p:restoredTop sz="94636"/>
  </p:normalViewPr>
  <p:slideViewPr>
    <p:cSldViewPr snapToGrid="0">
      <p:cViewPr varScale="1">
        <p:scale>
          <a:sx n="88" d="100"/>
          <a:sy n="88" d="100"/>
        </p:scale>
        <p:origin x="11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4T16:38:28.626" idx="2">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AF1D-EDC0-7FE7-54A6-9813E854C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21C1E3-AF37-9F01-C9C5-9233F7D30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D6B780-A6F2-1005-4532-B597AE96DABA}"/>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5" name="Footer Placeholder 4">
            <a:extLst>
              <a:ext uri="{FF2B5EF4-FFF2-40B4-BE49-F238E27FC236}">
                <a16:creationId xmlns:a16="http://schemas.microsoft.com/office/drawing/2014/main" id="{10EE0AF7-CC30-5330-DD09-A33EE4EB7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A70E6-38CB-0B2F-D4E4-EECF1174BAE2}"/>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139115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613D-F3D5-2179-4060-5EFE5E120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B1A193-9EC0-E187-9E00-3B7FD4D4D1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7E872-E557-A044-408A-3BD144DD86F5}"/>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5" name="Footer Placeholder 4">
            <a:extLst>
              <a:ext uri="{FF2B5EF4-FFF2-40B4-BE49-F238E27FC236}">
                <a16:creationId xmlns:a16="http://schemas.microsoft.com/office/drawing/2014/main" id="{1ECF1F22-0767-7160-32E0-72ADD3484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B1427-2AD9-E19A-1F12-F2F6E1CCEFFB}"/>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298125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4A6B9-F593-360B-2EB6-4EB747C8B6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9409DF-C4AE-7549-39EA-DC169F05F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26757-86BC-F877-CBBF-68FE45A47217}"/>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5" name="Footer Placeholder 4">
            <a:extLst>
              <a:ext uri="{FF2B5EF4-FFF2-40B4-BE49-F238E27FC236}">
                <a16:creationId xmlns:a16="http://schemas.microsoft.com/office/drawing/2014/main" id="{17E69457-1D48-DC7A-40BC-5FEAC908B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A98E9-3045-092B-B9FE-ECB52FA37455}"/>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320347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p:cNvSpPr>
            <a:spLocks noGrp="1" noChangeArrowheads="1"/>
          </p:cNvSpPr>
          <p:nvPr>
            <p:ph type="sldNum" sz="quarter" idx="12"/>
          </p:nvPr>
        </p:nvSpPr>
        <p:spPr>
          <a:ln/>
        </p:spPr>
        <p:txBody>
          <a:bodyPr/>
          <a:lstStyle>
            <a:lvl1pPr>
              <a:defRPr/>
            </a:lvl1pPr>
          </a:lstStyle>
          <a:p>
            <a:pPr>
              <a:defRPr/>
            </a:pPr>
            <a:fld id="{95BCCE0A-6F77-B04C-93EC-F8ADE7A52166}" type="slidenum">
              <a:rPr lang="en-US" altLang="x-none"/>
              <a:pPr>
                <a:defRPr/>
              </a:pPr>
              <a:t>‹#›</a:t>
            </a:fld>
            <a:endParaRPr lang="en-US" altLang="x-none"/>
          </a:p>
        </p:txBody>
      </p:sp>
    </p:spTree>
    <p:extLst>
      <p:ext uri="{BB962C8B-B14F-4D97-AF65-F5344CB8AC3E}">
        <p14:creationId xmlns:p14="http://schemas.microsoft.com/office/powerpoint/2010/main" val="46231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p:cNvSpPr>
            <a:spLocks noGrp="1" noChangeArrowheads="1"/>
          </p:cNvSpPr>
          <p:nvPr>
            <p:ph type="sldNum" sz="quarter" idx="12"/>
          </p:nvPr>
        </p:nvSpPr>
        <p:spPr>
          <a:ln/>
        </p:spPr>
        <p:txBody>
          <a:bodyPr/>
          <a:lstStyle>
            <a:lvl1pPr>
              <a:defRPr/>
            </a:lvl1pPr>
          </a:lstStyle>
          <a:p>
            <a:pPr>
              <a:defRPr/>
            </a:pPr>
            <a:fld id="{B8D5E7B9-819F-C348-A06B-66EBCC89F79B}" type="slidenum">
              <a:rPr lang="en-US" altLang="x-none"/>
              <a:pPr>
                <a:defRPr/>
              </a:pPr>
              <a:t>‹#›</a:t>
            </a:fld>
            <a:endParaRPr lang="en-US" altLang="x-none"/>
          </a:p>
        </p:txBody>
      </p:sp>
    </p:spTree>
    <p:extLst>
      <p:ext uri="{BB962C8B-B14F-4D97-AF65-F5344CB8AC3E}">
        <p14:creationId xmlns:p14="http://schemas.microsoft.com/office/powerpoint/2010/main" val="321950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p:cNvSpPr>
            <a:spLocks noGrp="1" noChangeArrowheads="1"/>
          </p:cNvSpPr>
          <p:nvPr>
            <p:ph type="sldNum" sz="quarter" idx="12"/>
          </p:nvPr>
        </p:nvSpPr>
        <p:spPr>
          <a:ln/>
        </p:spPr>
        <p:txBody>
          <a:bodyPr/>
          <a:lstStyle>
            <a:lvl1pPr>
              <a:defRPr/>
            </a:lvl1pPr>
          </a:lstStyle>
          <a:p>
            <a:pPr>
              <a:defRPr/>
            </a:pPr>
            <a:fld id="{7E12F2C6-EB6C-1E44-9ACD-B2061F96D231}" type="slidenum">
              <a:rPr lang="en-US" altLang="x-none"/>
              <a:pPr>
                <a:defRPr/>
              </a:pPr>
              <a:t>‹#›</a:t>
            </a:fld>
            <a:endParaRPr lang="en-US" altLang="x-none"/>
          </a:p>
        </p:txBody>
      </p:sp>
    </p:spTree>
    <p:extLst>
      <p:ext uri="{BB962C8B-B14F-4D97-AF65-F5344CB8AC3E}">
        <p14:creationId xmlns:p14="http://schemas.microsoft.com/office/powerpoint/2010/main" val="758554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p:cNvSpPr>
            <a:spLocks noGrp="1" noChangeArrowheads="1"/>
          </p:cNvSpPr>
          <p:nvPr>
            <p:ph type="sldNum" sz="quarter" idx="12"/>
          </p:nvPr>
        </p:nvSpPr>
        <p:spPr>
          <a:ln/>
        </p:spPr>
        <p:txBody>
          <a:bodyPr/>
          <a:lstStyle>
            <a:lvl1pPr>
              <a:defRPr/>
            </a:lvl1pPr>
          </a:lstStyle>
          <a:p>
            <a:pPr>
              <a:defRPr/>
            </a:pPr>
            <a:fld id="{4CB9F584-C3CF-3A4A-9443-E5A994483B83}" type="slidenum">
              <a:rPr lang="en-US" altLang="x-none"/>
              <a:pPr>
                <a:defRPr/>
              </a:pPr>
              <a:t>‹#›</a:t>
            </a:fld>
            <a:endParaRPr lang="en-US" altLang="x-none"/>
          </a:p>
        </p:txBody>
      </p:sp>
    </p:spTree>
    <p:extLst>
      <p:ext uri="{BB962C8B-B14F-4D97-AF65-F5344CB8AC3E}">
        <p14:creationId xmlns:p14="http://schemas.microsoft.com/office/powerpoint/2010/main" val="2301751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9" name="Rectangle 6"/>
          <p:cNvSpPr>
            <a:spLocks noGrp="1" noChangeArrowheads="1"/>
          </p:cNvSpPr>
          <p:nvPr>
            <p:ph type="sldNum" sz="quarter" idx="12"/>
          </p:nvPr>
        </p:nvSpPr>
        <p:spPr>
          <a:ln/>
        </p:spPr>
        <p:txBody>
          <a:bodyPr/>
          <a:lstStyle>
            <a:lvl1pPr>
              <a:defRPr/>
            </a:lvl1pPr>
          </a:lstStyle>
          <a:p>
            <a:pPr>
              <a:defRPr/>
            </a:pPr>
            <a:fld id="{DE411A76-7406-D54C-B3D7-11AEA6CC7F96}" type="slidenum">
              <a:rPr lang="en-US" altLang="x-none"/>
              <a:pPr>
                <a:defRPr/>
              </a:pPr>
              <a:t>‹#›</a:t>
            </a:fld>
            <a:endParaRPr lang="en-US" altLang="x-none"/>
          </a:p>
        </p:txBody>
      </p:sp>
    </p:spTree>
    <p:extLst>
      <p:ext uri="{BB962C8B-B14F-4D97-AF65-F5344CB8AC3E}">
        <p14:creationId xmlns:p14="http://schemas.microsoft.com/office/powerpoint/2010/main" val="278561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5" name="Rectangle 6"/>
          <p:cNvSpPr>
            <a:spLocks noGrp="1" noChangeArrowheads="1"/>
          </p:cNvSpPr>
          <p:nvPr>
            <p:ph type="sldNum" sz="quarter" idx="12"/>
          </p:nvPr>
        </p:nvSpPr>
        <p:spPr>
          <a:ln/>
        </p:spPr>
        <p:txBody>
          <a:bodyPr/>
          <a:lstStyle>
            <a:lvl1pPr>
              <a:defRPr/>
            </a:lvl1pPr>
          </a:lstStyle>
          <a:p>
            <a:pPr>
              <a:defRPr/>
            </a:pPr>
            <a:fld id="{96595BC6-23E9-314E-8523-33FE4CD72537}" type="slidenum">
              <a:rPr lang="en-US" altLang="x-none"/>
              <a:pPr>
                <a:defRPr/>
              </a:pPr>
              <a:t>‹#›</a:t>
            </a:fld>
            <a:endParaRPr lang="en-US" altLang="x-none"/>
          </a:p>
        </p:txBody>
      </p:sp>
    </p:spTree>
    <p:extLst>
      <p:ext uri="{BB962C8B-B14F-4D97-AF65-F5344CB8AC3E}">
        <p14:creationId xmlns:p14="http://schemas.microsoft.com/office/powerpoint/2010/main" val="322867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4" name="Rectangle 6"/>
          <p:cNvSpPr>
            <a:spLocks noGrp="1" noChangeArrowheads="1"/>
          </p:cNvSpPr>
          <p:nvPr>
            <p:ph type="sldNum" sz="quarter" idx="12"/>
          </p:nvPr>
        </p:nvSpPr>
        <p:spPr>
          <a:ln/>
        </p:spPr>
        <p:txBody>
          <a:bodyPr/>
          <a:lstStyle>
            <a:lvl1pPr>
              <a:defRPr/>
            </a:lvl1pPr>
          </a:lstStyle>
          <a:p>
            <a:pPr>
              <a:defRPr/>
            </a:pPr>
            <a:fld id="{457992DD-23A8-1443-948A-A40D7DE9BD51}" type="slidenum">
              <a:rPr lang="en-US" altLang="x-none"/>
              <a:pPr>
                <a:defRPr/>
              </a:pPr>
              <a:t>‹#›</a:t>
            </a:fld>
            <a:endParaRPr lang="en-US" altLang="x-none"/>
          </a:p>
        </p:txBody>
      </p:sp>
    </p:spTree>
    <p:extLst>
      <p:ext uri="{BB962C8B-B14F-4D97-AF65-F5344CB8AC3E}">
        <p14:creationId xmlns:p14="http://schemas.microsoft.com/office/powerpoint/2010/main" val="348306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p:cNvSpPr>
            <a:spLocks noGrp="1" noChangeArrowheads="1"/>
          </p:cNvSpPr>
          <p:nvPr>
            <p:ph type="sldNum" sz="quarter" idx="12"/>
          </p:nvPr>
        </p:nvSpPr>
        <p:spPr>
          <a:ln/>
        </p:spPr>
        <p:txBody>
          <a:bodyPr/>
          <a:lstStyle>
            <a:lvl1pPr>
              <a:defRPr/>
            </a:lvl1pPr>
          </a:lstStyle>
          <a:p>
            <a:pPr>
              <a:defRPr/>
            </a:pPr>
            <a:fld id="{2D990680-B40D-214A-BDF0-95A9546049BD}" type="slidenum">
              <a:rPr lang="en-US" altLang="x-none"/>
              <a:pPr>
                <a:defRPr/>
              </a:pPr>
              <a:t>‹#›</a:t>
            </a:fld>
            <a:endParaRPr lang="en-US" altLang="x-none"/>
          </a:p>
        </p:txBody>
      </p:sp>
    </p:spTree>
    <p:extLst>
      <p:ext uri="{BB962C8B-B14F-4D97-AF65-F5344CB8AC3E}">
        <p14:creationId xmlns:p14="http://schemas.microsoft.com/office/powerpoint/2010/main" val="24851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4171-2881-9880-83B2-7BC87C3BE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A5971-30F1-0C7B-629B-69A92874AF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8ABD4-D637-DD77-2722-76A03A734329}"/>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5" name="Footer Placeholder 4">
            <a:extLst>
              <a:ext uri="{FF2B5EF4-FFF2-40B4-BE49-F238E27FC236}">
                <a16:creationId xmlns:a16="http://schemas.microsoft.com/office/drawing/2014/main" id="{CB00B47D-0394-EDDA-D400-ACEF81F6F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0687D-7AB7-DEA0-A01C-55414E02D60A}"/>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802449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p:cNvSpPr>
            <a:spLocks noGrp="1" noChangeArrowheads="1"/>
          </p:cNvSpPr>
          <p:nvPr>
            <p:ph type="sldNum" sz="quarter" idx="12"/>
          </p:nvPr>
        </p:nvSpPr>
        <p:spPr>
          <a:ln/>
        </p:spPr>
        <p:txBody>
          <a:bodyPr/>
          <a:lstStyle>
            <a:lvl1pPr>
              <a:defRPr/>
            </a:lvl1pPr>
          </a:lstStyle>
          <a:p>
            <a:pPr>
              <a:defRPr/>
            </a:pPr>
            <a:fld id="{E0668FD9-2D6B-7340-9DF4-A5A38EFA48D4}" type="slidenum">
              <a:rPr lang="en-US" altLang="x-none"/>
              <a:pPr>
                <a:defRPr/>
              </a:pPr>
              <a:t>‹#›</a:t>
            </a:fld>
            <a:endParaRPr lang="en-US" altLang="x-none"/>
          </a:p>
        </p:txBody>
      </p:sp>
    </p:spTree>
    <p:extLst>
      <p:ext uri="{BB962C8B-B14F-4D97-AF65-F5344CB8AC3E}">
        <p14:creationId xmlns:p14="http://schemas.microsoft.com/office/powerpoint/2010/main" val="418529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p:cNvSpPr>
            <a:spLocks noGrp="1" noChangeArrowheads="1"/>
          </p:cNvSpPr>
          <p:nvPr>
            <p:ph type="sldNum" sz="quarter" idx="12"/>
          </p:nvPr>
        </p:nvSpPr>
        <p:spPr>
          <a:ln/>
        </p:spPr>
        <p:txBody>
          <a:bodyPr/>
          <a:lstStyle>
            <a:lvl1pPr>
              <a:defRPr/>
            </a:lvl1pPr>
          </a:lstStyle>
          <a:p>
            <a:pPr>
              <a:defRPr/>
            </a:pPr>
            <a:fld id="{C8BD89CF-A66D-434A-8708-26261443FCE0}" type="slidenum">
              <a:rPr lang="en-US" altLang="x-none"/>
              <a:pPr>
                <a:defRPr/>
              </a:pPr>
              <a:t>‹#›</a:t>
            </a:fld>
            <a:endParaRPr lang="en-US" altLang="x-none"/>
          </a:p>
        </p:txBody>
      </p:sp>
    </p:spTree>
    <p:extLst>
      <p:ext uri="{BB962C8B-B14F-4D97-AF65-F5344CB8AC3E}">
        <p14:creationId xmlns:p14="http://schemas.microsoft.com/office/powerpoint/2010/main" val="1446802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p:cNvSpPr>
            <a:spLocks noGrp="1" noChangeArrowheads="1"/>
          </p:cNvSpPr>
          <p:nvPr>
            <p:ph type="sldNum" sz="quarter" idx="12"/>
          </p:nvPr>
        </p:nvSpPr>
        <p:spPr>
          <a:ln/>
        </p:spPr>
        <p:txBody>
          <a:bodyPr/>
          <a:lstStyle>
            <a:lvl1pPr>
              <a:defRPr/>
            </a:lvl1pPr>
          </a:lstStyle>
          <a:p>
            <a:pPr>
              <a:defRPr/>
            </a:pPr>
            <a:fld id="{9DCDD914-8960-1742-ACED-327DB55B5E5F}" type="slidenum">
              <a:rPr lang="en-US" altLang="x-none"/>
              <a:pPr>
                <a:defRPr/>
              </a:pPr>
              <a:t>‹#›</a:t>
            </a:fld>
            <a:endParaRPr lang="en-US" altLang="x-none"/>
          </a:p>
        </p:txBody>
      </p:sp>
    </p:spTree>
    <p:extLst>
      <p:ext uri="{BB962C8B-B14F-4D97-AF65-F5344CB8AC3E}">
        <p14:creationId xmlns:p14="http://schemas.microsoft.com/office/powerpoint/2010/main" val="1668088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x-non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x-non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CDDB20-6C88-054C-8368-C1C316540BE0}"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838875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x-non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x-non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3F0679-6557-564C-B60B-04B4B7FB6766}"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87874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x-non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x-non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DC4E94-F53D-204C-AD00-F19F42B7F2BB}"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879618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x-non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x-non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581EED-A5F3-234B-B67B-FCA821BB7B05}"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3136290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x-none">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x-none">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04E9E68-362E-0F4F-955E-19BFB6693F6D}"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2249847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x-none">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x-none">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399730-6428-B14B-BEA1-28BE6AFED0C9}"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613655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x-none">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x-none">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1FEF28-826A-0041-963B-1002BBCE5121}"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304177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B064-E6C5-157D-FC8E-7A9F86ACEA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E7779-ECFF-E6E2-1BE2-30478876A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66964-E4B7-57EC-4627-FD4952A1E170}"/>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5" name="Footer Placeholder 4">
            <a:extLst>
              <a:ext uri="{FF2B5EF4-FFF2-40B4-BE49-F238E27FC236}">
                <a16:creationId xmlns:a16="http://schemas.microsoft.com/office/drawing/2014/main" id="{A437D52F-FC18-7128-9978-6E5F9F20C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165F5-A924-3A0B-68C8-BAC97CE7AB3D}"/>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326942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x-non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D89471-9706-EE48-8F83-6AF2DC612313}"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85037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x-non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6D0035-25F7-2049-882E-F76F9245CFD7}"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82052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x-non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x-non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0F7C60-A3DA-784E-8634-57BC0DF67E63}"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516162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x-non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x-non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603B98-00A1-F44D-9E7D-2F8BBDA1773B}"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791387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x-none">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x-none">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63E207B1-651B-2246-AB6E-9FC5B39ABF89}" type="slidenum">
              <a:rPr lang="en-US" altLang="x-none">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522784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75A298-727B-EC43-8884-E07A901771DD}"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3590376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90E8C-2CB9-EC40-99FC-4B709FD8ABB0}"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1002514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BBC176-6FE8-714C-84C0-B8ABCF442698}"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583149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21EFDC-5FF5-2144-8760-6CEB97A93A39}"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2386078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1D2E6F-F1B1-F346-A52F-F2F83E6714D1}"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372109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0A57-15C3-A340-D6AC-6716258EE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42BB0-A876-736F-3999-D1900794E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9DA995-529E-8EE2-4CE9-ADBAD2977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F2E1BF-0FC2-E927-4B42-87479B7576AE}"/>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6" name="Footer Placeholder 5">
            <a:extLst>
              <a:ext uri="{FF2B5EF4-FFF2-40B4-BE49-F238E27FC236}">
                <a16:creationId xmlns:a16="http://schemas.microsoft.com/office/drawing/2014/main" id="{64EA19E7-B320-7F31-D338-E7F49337A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52758-B778-5B45-AB5D-F9897274F012}"/>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2224395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405915-78B8-024D-9A88-EFC966BA05FB}"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156423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545EBAA-4C35-A44C-A75B-8ECF7C13C385}"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3392569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F7CAD1-929C-944A-838E-F46A3C570FF8}"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2859959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7CB2AD-59C2-BA4C-A452-20B8C6ABB62F}"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2813124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5626E1-67A6-0947-9D47-4D02B919A05A}"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1393471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x-non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x-non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A4AA2-7456-8A42-8095-FF28EF76B257}" type="slidenum">
              <a:rPr lang="en-US" altLang="x-none">
                <a:solidFill>
                  <a:srgbClr val="000000"/>
                </a:solidFill>
              </a:rPr>
              <a:pPr>
                <a:defRPr/>
              </a:pPr>
              <a:t>‹#›</a:t>
            </a:fld>
            <a:endParaRPr lang="en-US" altLang="x-none">
              <a:solidFill>
                <a:srgbClr val="000000"/>
              </a:solidFill>
            </a:endParaRPr>
          </a:p>
        </p:txBody>
      </p:sp>
    </p:spTree>
    <p:extLst>
      <p:ext uri="{BB962C8B-B14F-4D97-AF65-F5344CB8AC3E}">
        <p14:creationId xmlns:p14="http://schemas.microsoft.com/office/powerpoint/2010/main" val="4110312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3601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5765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6372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616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C5D4-6D71-2529-FF03-BC40F0C58C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1FE31-9B38-D94B-2217-4CFB6DC592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9D6E1-473F-A51C-759F-BDCAF8214F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7C39F-5E8F-6EB2-DF15-9E30337AD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0F28AA-6A7A-65D9-486C-D00C632961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C47591-395D-5BB0-493E-4B5889F39944}"/>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8" name="Footer Placeholder 7">
            <a:extLst>
              <a:ext uri="{FF2B5EF4-FFF2-40B4-BE49-F238E27FC236}">
                <a16:creationId xmlns:a16="http://schemas.microsoft.com/office/drawing/2014/main" id="{ED927964-BED9-66AD-83CE-B382516FA3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81C8D9-A48F-42DC-D114-4BC0DDA743D4}"/>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1498482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561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136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7459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7516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9518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1285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04139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334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309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12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F256-3126-9F0D-1012-E02347BCB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15E38-3E34-B75D-4F69-BE59BC46C05E}"/>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4" name="Footer Placeholder 3">
            <a:extLst>
              <a:ext uri="{FF2B5EF4-FFF2-40B4-BE49-F238E27FC236}">
                <a16:creationId xmlns:a16="http://schemas.microsoft.com/office/drawing/2014/main" id="{50714DFC-4563-D3B6-756A-BB829D3702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005DC-D57B-3676-E50B-40A90CDD294F}"/>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1020245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1142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654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749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973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068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055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89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9607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0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50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D3805-FCF1-C701-91AB-2419FCF2AB18}"/>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3" name="Footer Placeholder 2">
            <a:extLst>
              <a:ext uri="{FF2B5EF4-FFF2-40B4-BE49-F238E27FC236}">
                <a16:creationId xmlns:a16="http://schemas.microsoft.com/office/drawing/2014/main" id="{C23CF89F-C584-0738-223D-40E1443777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875985-6A87-E3AB-32FD-5FCA14B98420}"/>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4073395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711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468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0370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39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5405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72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0561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390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3661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9EAF86-8701-4E65-BF82-33BCC8595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8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6690-E025-57F3-903B-4DA91EDDA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859FD4-50B1-C4B3-E755-01E860078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F8C3C-B302-6119-3864-44F9729F7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B714A7-1F98-38B8-CC3D-588D46F983AB}"/>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6" name="Footer Placeholder 5">
            <a:extLst>
              <a:ext uri="{FF2B5EF4-FFF2-40B4-BE49-F238E27FC236}">
                <a16:creationId xmlns:a16="http://schemas.microsoft.com/office/drawing/2014/main" id="{624B8AC5-0F99-24A8-1E87-868985277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AE82D-703A-7178-04E1-B7069F0A0C01}"/>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24819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4BA5-D835-937A-5065-4C1F960DC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9003EB-BB7B-47E1-B7B8-8C6A97558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C6FD5-B455-2E6F-954D-972F8CA96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CE6B0-A8DF-8ABD-C964-63916AD42836}"/>
              </a:ext>
            </a:extLst>
          </p:cNvPr>
          <p:cNvSpPr>
            <a:spLocks noGrp="1"/>
          </p:cNvSpPr>
          <p:nvPr>
            <p:ph type="dt" sz="half" idx="10"/>
          </p:nvPr>
        </p:nvSpPr>
        <p:spPr/>
        <p:txBody>
          <a:bodyPr/>
          <a:lstStyle/>
          <a:p>
            <a:fld id="{93158390-4625-FB43-B2D7-5338B4B22E6A}" type="datetimeFigureOut">
              <a:rPr lang="en-US" smtClean="0"/>
              <a:t>2/26/24</a:t>
            </a:fld>
            <a:endParaRPr lang="en-US"/>
          </a:p>
        </p:txBody>
      </p:sp>
      <p:sp>
        <p:nvSpPr>
          <p:cNvPr id="6" name="Footer Placeholder 5">
            <a:extLst>
              <a:ext uri="{FF2B5EF4-FFF2-40B4-BE49-F238E27FC236}">
                <a16:creationId xmlns:a16="http://schemas.microsoft.com/office/drawing/2014/main" id="{796FF775-D803-33F9-E6C0-03792C803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5603-06F1-3F4E-ED00-1A421AD18594}"/>
              </a:ext>
            </a:extLst>
          </p:cNvPr>
          <p:cNvSpPr>
            <a:spLocks noGrp="1"/>
          </p:cNvSpPr>
          <p:nvPr>
            <p:ph type="sldNum" sz="quarter" idx="12"/>
          </p:nvPr>
        </p:nvSpPr>
        <p:spPr/>
        <p:txBody>
          <a:bodyPr/>
          <a:lstStyle/>
          <a:p>
            <a:fld id="{7D1C9FE8-FBC6-B448-AD21-7FB8713AF70A}" type="slidenum">
              <a:rPr lang="en-US" smtClean="0"/>
              <a:t>‹#›</a:t>
            </a:fld>
            <a:endParaRPr lang="en-US"/>
          </a:p>
        </p:txBody>
      </p:sp>
    </p:spTree>
    <p:extLst>
      <p:ext uri="{BB962C8B-B14F-4D97-AF65-F5344CB8AC3E}">
        <p14:creationId xmlns:p14="http://schemas.microsoft.com/office/powerpoint/2010/main" val="350194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80AAF-1682-7472-BFA1-E0E405197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062BE-3921-6262-FB5D-9ED9AD5A7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64AF6-606D-792F-2A1D-84D91BEBC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58390-4625-FB43-B2D7-5338B4B22E6A}" type="datetimeFigureOut">
              <a:rPr lang="en-US" smtClean="0"/>
              <a:t>2/26/24</a:t>
            </a:fld>
            <a:endParaRPr lang="en-US"/>
          </a:p>
        </p:txBody>
      </p:sp>
      <p:sp>
        <p:nvSpPr>
          <p:cNvPr id="5" name="Footer Placeholder 4">
            <a:extLst>
              <a:ext uri="{FF2B5EF4-FFF2-40B4-BE49-F238E27FC236}">
                <a16:creationId xmlns:a16="http://schemas.microsoft.com/office/drawing/2014/main" id="{2FAD24F5-63C8-770B-8A79-BAF19C5B6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A46186-FC71-0EA0-0BCB-4343B6A0C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C9FE8-FBC6-B448-AD21-7FB8713AF70A}" type="slidenum">
              <a:rPr lang="en-US" smtClean="0"/>
              <a:t>‹#›</a:t>
            </a:fld>
            <a:endParaRPr lang="en-US"/>
          </a:p>
        </p:txBody>
      </p:sp>
    </p:spTree>
    <p:extLst>
      <p:ext uri="{BB962C8B-B14F-4D97-AF65-F5344CB8AC3E}">
        <p14:creationId xmlns:p14="http://schemas.microsoft.com/office/powerpoint/2010/main" val="153602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CFFF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x-none"/>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x-none"/>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1F65596-6294-3A43-9BC2-428A4AA42EFA}" type="slidenum">
              <a:rPr lang="en-US" altLang="x-none"/>
              <a:pPr>
                <a:defRPr/>
              </a:pPr>
              <a:t>‹#›</a:t>
            </a:fld>
            <a:endParaRPr lang="en-US" altLang="x-none"/>
          </a:p>
        </p:txBody>
      </p:sp>
    </p:spTree>
    <p:extLst>
      <p:ext uri="{BB962C8B-B14F-4D97-AF65-F5344CB8AC3E}">
        <p14:creationId xmlns:p14="http://schemas.microsoft.com/office/powerpoint/2010/main" val="294326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1" hangingPunct="1"/>
            <a:endParaRPr lang="en-US" altLang="x-none">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1" hangingPunct="1"/>
            <a:endParaRPr lang="en-US" altLang="x-none">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1" hangingPunct="1"/>
            <a:fld id="{157E02D6-1082-544E-9399-554050CD01AD}" type="slidenum">
              <a:rPr lang="en-US" altLang="x-none" smtClean="0">
                <a:solidFill>
                  <a:srgbClr val="000000"/>
                </a:solidFill>
              </a:rPr>
              <a:pPr eaLnBrk="1" hangingPunct="1"/>
              <a:t>‹#›</a:t>
            </a:fld>
            <a:endParaRPr lang="en-US" altLang="x-none">
              <a:solidFill>
                <a:srgbClr val="000000"/>
              </a:solidFill>
            </a:endParaRPr>
          </a:p>
        </p:txBody>
      </p:sp>
    </p:spTree>
    <p:extLst>
      <p:ext uri="{BB962C8B-B14F-4D97-AF65-F5344CB8AC3E}">
        <p14:creationId xmlns:p14="http://schemas.microsoft.com/office/powerpoint/2010/main" val="3197241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ltLang="x-none">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ltLang="x-none">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14314D0-304F-FA40-A5BC-7BF8A7D4F51F}" type="slidenum">
              <a:rPr lang="en-US" altLang="x-none">
                <a:solidFill>
                  <a:srgbClr val="000000"/>
                </a:solidFill>
              </a:rPr>
              <a:pPr fontAlgn="base">
                <a:spcBef>
                  <a:spcPct val="0"/>
                </a:spcBef>
                <a:spcAft>
                  <a:spcPct val="0"/>
                </a:spcAft>
                <a:defRPr/>
              </a:pPr>
              <a:t>‹#›</a:t>
            </a:fld>
            <a:endParaRPr lang="en-US" altLang="x-none">
              <a:solidFill>
                <a:srgbClr val="000000"/>
              </a:solidFill>
            </a:endParaRPr>
          </a:p>
        </p:txBody>
      </p:sp>
    </p:spTree>
    <p:extLst>
      <p:ext uri="{BB962C8B-B14F-4D97-AF65-F5344CB8AC3E}">
        <p14:creationId xmlns:p14="http://schemas.microsoft.com/office/powerpoint/2010/main" val="34991445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561757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8386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99FF66">
            <a:alpha val="47843"/>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84F23-A34F-4158-8413-FC927A822308}" type="datetimeFigureOut">
              <a:rPr lang="en-US" smtClean="0">
                <a:solidFill>
                  <a:prstClr val="black">
                    <a:tint val="75000"/>
                  </a:prstClr>
                </a:solidFill>
              </a:rPr>
              <a:pPr/>
              <a:t>2/26/24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6C3D6-7EAA-4183-9330-6B07D86762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3435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F8209-37DF-EE64-48BB-F57E5018B702}"/>
              </a:ext>
            </a:extLst>
          </p:cNvPr>
          <p:cNvPicPr>
            <a:picLocks noChangeAspect="1"/>
          </p:cNvPicPr>
          <p:nvPr/>
        </p:nvPicPr>
        <p:blipFill rotWithShape="1">
          <a:blip r:embed="rId2">
            <a:extLst>
              <a:ext uri="{28A0092B-C50C-407E-A947-70E740481C1C}">
                <a14:useLocalDpi xmlns:a14="http://schemas.microsoft.com/office/drawing/2010/main" val="0"/>
              </a:ext>
            </a:extLst>
          </a:blip>
          <a:srcRect l="4151" t="5976" r="7369" b="16778"/>
          <a:stretch/>
        </p:blipFill>
        <p:spPr bwMode="auto">
          <a:xfrm>
            <a:off x="1668734" y="347981"/>
            <a:ext cx="7924717" cy="51895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856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193925" y="5362576"/>
            <a:ext cx="7702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Figure 3.1.  The global average vertical energy transfer processes between space, </a:t>
            </a:r>
          </a:p>
          <a:p>
            <a:pPr fontAlgn="base">
              <a:spcBef>
                <a:spcPct val="0"/>
              </a:spcBef>
              <a:spcAft>
                <a:spcPct val="0"/>
              </a:spcAft>
              <a:defRPr/>
            </a:pPr>
            <a:r>
              <a:rPr lang="en-US" altLang="x-none">
                <a:solidFill>
                  <a:srgbClr val="000000"/>
                </a:solidFill>
                <a:latin typeface="Times New Roman" charset="0"/>
              </a:rPr>
              <a:t>the atmosphere, and the surface, including solar radiation (left), infrared radiation </a:t>
            </a:r>
          </a:p>
          <a:p>
            <a:pPr fontAlgn="base">
              <a:spcBef>
                <a:spcPct val="0"/>
              </a:spcBef>
              <a:spcAft>
                <a:spcPct val="0"/>
              </a:spcAft>
              <a:defRPr/>
            </a:pPr>
            <a:r>
              <a:rPr lang="en-US" altLang="x-none">
                <a:solidFill>
                  <a:srgbClr val="000000"/>
                </a:solidFill>
                <a:latin typeface="Times New Roman" charset="0"/>
              </a:rPr>
              <a:t>(middle), and vertical transport by atmospheric motions (right).</a:t>
            </a:r>
          </a:p>
          <a:p>
            <a:pPr fontAlgn="base">
              <a:spcBef>
                <a:spcPct val="0"/>
              </a:spcBef>
              <a:spcAft>
                <a:spcPct val="0"/>
              </a:spcAft>
              <a:defRPr/>
            </a:pPr>
            <a:endParaRPr lang="en-US" altLang="x-none">
              <a:solidFill>
                <a:srgbClr val="000000"/>
              </a:solidFill>
              <a:latin typeface="Times New Roman" charset="0"/>
            </a:endParaRPr>
          </a:p>
        </p:txBody>
      </p:sp>
      <p:sp>
        <p:nvSpPr>
          <p:cNvPr id="2060" name="Line 12"/>
          <p:cNvSpPr>
            <a:spLocks noChangeShapeType="1"/>
          </p:cNvSpPr>
          <p:nvPr/>
        </p:nvSpPr>
        <p:spPr bwMode="auto">
          <a:xfrm>
            <a:off x="2362200" y="33528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srgbClr val="000000"/>
              </a:solidFill>
              <a:latin typeface="Arial" charset="0"/>
            </a:endParaRPr>
          </a:p>
        </p:txBody>
      </p:sp>
      <p:sp>
        <p:nvSpPr>
          <p:cNvPr id="2062" name="Line 14"/>
          <p:cNvSpPr>
            <a:spLocks noChangeShapeType="1"/>
          </p:cNvSpPr>
          <p:nvPr/>
        </p:nvSpPr>
        <p:spPr bwMode="auto">
          <a:xfrm>
            <a:off x="8001000" y="914400"/>
            <a:ext cx="0" cy="381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srgbClr val="000000"/>
              </a:solidFill>
              <a:latin typeface="Arial" charset="0"/>
            </a:endParaRPr>
          </a:p>
        </p:txBody>
      </p:sp>
      <p:sp>
        <p:nvSpPr>
          <p:cNvPr id="2063" name="Line 15"/>
          <p:cNvSpPr>
            <a:spLocks noChangeShapeType="1"/>
          </p:cNvSpPr>
          <p:nvPr/>
        </p:nvSpPr>
        <p:spPr bwMode="auto">
          <a:xfrm>
            <a:off x="2362200" y="2133600"/>
            <a:ext cx="7239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srgbClr val="000000"/>
              </a:solidFill>
              <a:latin typeface="Arial" charset="0"/>
            </a:endParaRPr>
          </a:p>
        </p:txBody>
      </p:sp>
      <p:sp>
        <p:nvSpPr>
          <p:cNvPr id="2064" name="Text Box 16"/>
          <p:cNvSpPr txBox="1">
            <a:spLocks noChangeArrowheads="1"/>
          </p:cNvSpPr>
          <p:nvPr/>
        </p:nvSpPr>
        <p:spPr bwMode="auto">
          <a:xfrm>
            <a:off x="2209800" y="1311276"/>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Space</a:t>
            </a:r>
          </a:p>
        </p:txBody>
      </p:sp>
      <p:sp>
        <p:nvSpPr>
          <p:cNvPr id="2065" name="Text Box 17"/>
          <p:cNvSpPr txBox="1">
            <a:spLocks noChangeArrowheads="1"/>
          </p:cNvSpPr>
          <p:nvPr/>
        </p:nvSpPr>
        <p:spPr bwMode="auto">
          <a:xfrm>
            <a:off x="2165350" y="2552701"/>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Atmosphere</a:t>
            </a:r>
          </a:p>
        </p:txBody>
      </p:sp>
      <p:sp>
        <p:nvSpPr>
          <p:cNvPr id="2066" name="Text Box 18"/>
          <p:cNvSpPr txBox="1">
            <a:spLocks noChangeArrowheads="1"/>
          </p:cNvSpPr>
          <p:nvPr/>
        </p:nvSpPr>
        <p:spPr bwMode="auto">
          <a:xfrm>
            <a:off x="2152650" y="3430588"/>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Surface</a:t>
            </a:r>
          </a:p>
        </p:txBody>
      </p:sp>
      <p:sp>
        <p:nvSpPr>
          <p:cNvPr id="2068" name="Line 20"/>
          <p:cNvSpPr>
            <a:spLocks noChangeShapeType="1"/>
          </p:cNvSpPr>
          <p:nvPr/>
        </p:nvSpPr>
        <p:spPr bwMode="auto">
          <a:xfrm>
            <a:off x="5638800" y="914400"/>
            <a:ext cx="0" cy="381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srgbClr val="000000"/>
              </a:solidFill>
              <a:latin typeface="Arial" charset="0"/>
            </a:endParaRPr>
          </a:p>
        </p:txBody>
      </p:sp>
      <p:sp>
        <p:nvSpPr>
          <p:cNvPr id="2069" name="Text Box 21"/>
          <p:cNvSpPr txBox="1">
            <a:spLocks noChangeArrowheads="1"/>
          </p:cNvSpPr>
          <p:nvPr/>
        </p:nvSpPr>
        <p:spPr bwMode="auto">
          <a:xfrm>
            <a:off x="3276600" y="10683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Incoming</a:t>
            </a:r>
          </a:p>
        </p:txBody>
      </p:sp>
      <p:sp>
        <p:nvSpPr>
          <p:cNvPr id="2070" name="Text Box 22"/>
          <p:cNvSpPr txBox="1">
            <a:spLocks noChangeArrowheads="1"/>
          </p:cNvSpPr>
          <p:nvPr/>
        </p:nvSpPr>
        <p:spPr bwMode="auto">
          <a:xfrm>
            <a:off x="4479925" y="10683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Reflected</a:t>
            </a:r>
          </a:p>
        </p:txBody>
      </p:sp>
      <p:sp>
        <p:nvSpPr>
          <p:cNvPr id="2071" name="Text Box 23"/>
          <p:cNvSpPr txBox="1">
            <a:spLocks noChangeArrowheads="1"/>
          </p:cNvSpPr>
          <p:nvPr/>
        </p:nvSpPr>
        <p:spPr bwMode="auto">
          <a:xfrm>
            <a:off x="4860925" y="14493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30</a:t>
            </a:r>
          </a:p>
        </p:txBody>
      </p:sp>
      <p:sp>
        <p:nvSpPr>
          <p:cNvPr id="2072" name="Text Box 24"/>
          <p:cNvSpPr txBox="1">
            <a:spLocks noChangeArrowheads="1"/>
          </p:cNvSpPr>
          <p:nvPr/>
        </p:nvSpPr>
        <p:spPr bwMode="auto">
          <a:xfrm>
            <a:off x="3505200" y="144938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100</a:t>
            </a:r>
          </a:p>
        </p:txBody>
      </p:sp>
      <p:sp>
        <p:nvSpPr>
          <p:cNvPr id="2117" name="Text Box 69"/>
          <p:cNvSpPr txBox="1">
            <a:spLocks noChangeArrowheads="1"/>
          </p:cNvSpPr>
          <p:nvPr/>
        </p:nvSpPr>
        <p:spPr bwMode="auto">
          <a:xfrm>
            <a:off x="3870325" y="25527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20 absorbed</a:t>
            </a:r>
          </a:p>
        </p:txBody>
      </p:sp>
      <p:sp>
        <p:nvSpPr>
          <p:cNvPr id="2118" name="Text Box 70"/>
          <p:cNvSpPr txBox="1">
            <a:spLocks noChangeArrowheads="1"/>
          </p:cNvSpPr>
          <p:nvPr/>
        </p:nvSpPr>
        <p:spPr bwMode="auto">
          <a:xfrm>
            <a:off x="3505200" y="34305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50 absorbed</a:t>
            </a:r>
          </a:p>
        </p:txBody>
      </p:sp>
      <p:sp>
        <p:nvSpPr>
          <p:cNvPr id="2120" name="Text Box 72"/>
          <p:cNvSpPr txBox="1">
            <a:spLocks noChangeArrowheads="1"/>
          </p:cNvSpPr>
          <p:nvPr/>
        </p:nvSpPr>
        <p:spPr bwMode="auto">
          <a:xfrm>
            <a:off x="6400800" y="2211388"/>
            <a:ext cx="149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 70 emitted up</a:t>
            </a:r>
          </a:p>
        </p:txBody>
      </p:sp>
      <p:sp>
        <p:nvSpPr>
          <p:cNvPr id="2121" name="Text Box 73"/>
          <p:cNvSpPr txBox="1">
            <a:spLocks noChangeArrowheads="1"/>
          </p:cNvSpPr>
          <p:nvPr/>
        </p:nvSpPr>
        <p:spPr bwMode="auto">
          <a:xfrm>
            <a:off x="5638800" y="3430588"/>
            <a:ext cx="127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  90 emitted</a:t>
            </a:r>
          </a:p>
          <a:p>
            <a:pPr fontAlgn="base">
              <a:spcBef>
                <a:spcPct val="0"/>
              </a:spcBef>
              <a:spcAft>
                <a:spcPct val="0"/>
              </a:spcAft>
              <a:defRPr/>
            </a:pPr>
            <a:r>
              <a:rPr lang="en-US" altLang="x-none">
                <a:solidFill>
                  <a:srgbClr val="000000"/>
                </a:solidFill>
                <a:latin typeface="Times New Roman" charset="0"/>
              </a:rPr>
              <a:t>    (288 K)</a:t>
            </a:r>
          </a:p>
        </p:txBody>
      </p:sp>
      <p:sp>
        <p:nvSpPr>
          <p:cNvPr id="2122" name="Text Box 74"/>
          <p:cNvSpPr txBox="1">
            <a:spLocks noChangeArrowheads="1"/>
          </p:cNvSpPr>
          <p:nvPr/>
        </p:nvSpPr>
        <p:spPr bwMode="auto">
          <a:xfrm>
            <a:off x="8137525" y="4206876"/>
            <a:ext cx="1308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Air Motions</a:t>
            </a:r>
          </a:p>
        </p:txBody>
      </p:sp>
      <p:sp>
        <p:nvSpPr>
          <p:cNvPr id="2123" name="Text Box 75"/>
          <p:cNvSpPr txBox="1">
            <a:spLocks noChangeArrowheads="1"/>
          </p:cNvSpPr>
          <p:nvPr/>
        </p:nvSpPr>
        <p:spPr bwMode="auto">
          <a:xfrm>
            <a:off x="8366125" y="3063876"/>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30</a:t>
            </a:r>
          </a:p>
        </p:txBody>
      </p:sp>
      <p:sp>
        <p:nvSpPr>
          <p:cNvPr id="2124" name="Text Box 76"/>
          <p:cNvSpPr txBox="1">
            <a:spLocks noChangeArrowheads="1"/>
          </p:cNvSpPr>
          <p:nvPr/>
        </p:nvSpPr>
        <p:spPr bwMode="auto">
          <a:xfrm>
            <a:off x="8213725" y="2058989"/>
            <a:ext cx="1447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Latent and</a:t>
            </a:r>
          </a:p>
          <a:p>
            <a:pPr fontAlgn="base">
              <a:spcBef>
                <a:spcPct val="0"/>
              </a:spcBef>
              <a:spcAft>
                <a:spcPct val="0"/>
              </a:spcAft>
              <a:defRPr/>
            </a:pPr>
            <a:r>
              <a:rPr lang="en-US" altLang="x-none">
                <a:solidFill>
                  <a:srgbClr val="000000"/>
                </a:solidFill>
                <a:latin typeface="Times New Roman" charset="0"/>
              </a:rPr>
              <a:t>Sensible Heat</a:t>
            </a:r>
          </a:p>
          <a:p>
            <a:pPr fontAlgn="base">
              <a:spcBef>
                <a:spcPct val="0"/>
              </a:spcBef>
              <a:spcAft>
                <a:spcPct val="0"/>
              </a:spcAft>
              <a:defRPr/>
            </a:pPr>
            <a:r>
              <a:rPr lang="en-US" altLang="x-none">
                <a:solidFill>
                  <a:srgbClr val="000000"/>
                </a:solidFill>
                <a:latin typeface="Times New Roman" charset="0"/>
              </a:rPr>
              <a:t>Transport</a:t>
            </a:r>
          </a:p>
        </p:txBody>
      </p:sp>
      <p:sp>
        <p:nvSpPr>
          <p:cNvPr id="2125" name="Text Box 77"/>
          <p:cNvSpPr txBox="1">
            <a:spLocks noChangeArrowheads="1"/>
          </p:cNvSpPr>
          <p:nvPr/>
        </p:nvSpPr>
        <p:spPr bwMode="auto">
          <a:xfrm>
            <a:off x="6686550" y="2454276"/>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   (255 K)</a:t>
            </a:r>
          </a:p>
        </p:txBody>
      </p:sp>
      <p:sp>
        <p:nvSpPr>
          <p:cNvPr id="2126" name="Text Box 78"/>
          <p:cNvSpPr txBox="1">
            <a:spLocks noChangeArrowheads="1"/>
          </p:cNvSpPr>
          <p:nvPr/>
        </p:nvSpPr>
        <p:spPr bwMode="auto">
          <a:xfrm>
            <a:off x="6477000" y="2744788"/>
            <a:ext cx="121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70 emitted </a:t>
            </a:r>
          </a:p>
          <a:p>
            <a:pPr fontAlgn="base">
              <a:spcBef>
                <a:spcPct val="0"/>
              </a:spcBef>
              <a:spcAft>
                <a:spcPct val="0"/>
              </a:spcAft>
              <a:defRPr/>
            </a:pPr>
            <a:r>
              <a:rPr lang="en-US" altLang="x-none">
                <a:solidFill>
                  <a:srgbClr val="000000"/>
                </a:solidFill>
                <a:latin typeface="Times New Roman" charset="0"/>
              </a:rPr>
              <a:t>        down</a:t>
            </a:r>
          </a:p>
        </p:txBody>
      </p:sp>
      <p:sp>
        <p:nvSpPr>
          <p:cNvPr id="2128" name="AutoShape 80"/>
          <p:cNvSpPr>
            <a:spLocks noChangeArrowheads="1"/>
          </p:cNvSpPr>
          <p:nvPr/>
        </p:nvSpPr>
        <p:spPr bwMode="auto">
          <a:xfrm>
            <a:off x="5029200" y="1828800"/>
            <a:ext cx="76200" cy="457200"/>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2129" name="AutoShape 81"/>
          <p:cNvSpPr>
            <a:spLocks noChangeArrowheads="1"/>
          </p:cNvSpPr>
          <p:nvPr/>
        </p:nvSpPr>
        <p:spPr bwMode="auto">
          <a:xfrm>
            <a:off x="6629400" y="1752600"/>
            <a:ext cx="76200" cy="457200"/>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2130" name="AutoShape 82"/>
          <p:cNvSpPr>
            <a:spLocks noChangeArrowheads="1"/>
          </p:cNvSpPr>
          <p:nvPr/>
        </p:nvSpPr>
        <p:spPr bwMode="auto">
          <a:xfrm>
            <a:off x="5943600" y="2971800"/>
            <a:ext cx="76200" cy="381000"/>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2131" name="AutoShape 83"/>
          <p:cNvSpPr>
            <a:spLocks noChangeArrowheads="1"/>
          </p:cNvSpPr>
          <p:nvPr/>
        </p:nvSpPr>
        <p:spPr bwMode="auto">
          <a:xfrm>
            <a:off x="3733800" y="1905000"/>
            <a:ext cx="76200" cy="1447800"/>
          </a:xfrm>
          <a:prstGeom prst="downArrow">
            <a:avLst>
              <a:gd name="adj1" fmla="val 50000"/>
              <a:gd name="adj2" fmla="val 4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2133" name="AutoShape 85"/>
          <p:cNvSpPr>
            <a:spLocks noChangeArrowheads="1"/>
          </p:cNvSpPr>
          <p:nvPr/>
        </p:nvSpPr>
        <p:spPr bwMode="auto">
          <a:xfrm>
            <a:off x="6629400" y="3048000"/>
            <a:ext cx="76200" cy="304800"/>
          </a:xfrm>
          <a:prstGeom prst="down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2134" name="Text Box 86"/>
          <p:cNvSpPr txBox="1">
            <a:spLocks noChangeArrowheads="1"/>
          </p:cNvSpPr>
          <p:nvPr/>
        </p:nvSpPr>
        <p:spPr bwMode="auto">
          <a:xfrm>
            <a:off x="3429000" y="4229101"/>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Solar Radiation</a:t>
            </a:r>
          </a:p>
        </p:txBody>
      </p:sp>
      <p:sp>
        <p:nvSpPr>
          <p:cNvPr id="2135" name="Text Box 87"/>
          <p:cNvSpPr txBox="1">
            <a:spLocks noChangeArrowheads="1"/>
          </p:cNvSpPr>
          <p:nvPr/>
        </p:nvSpPr>
        <p:spPr bwMode="auto">
          <a:xfrm>
            <a:off x="5851525" y="4206876"/>
            <a:ext cx="186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US" altLang="x-none">
                <a:solidFill>
                  <a:srgbClr val="000000"/>
                </a:solidFill>
                <a:latin typeface="Times New Roman" charset="0"/>
              </a:rPr>
              <a:t>Infrared Radiation</a:t>
            </a:r>
          </a:p>
        </p:txBody>
      </p:sp>
      <p:sp>
        <p:nvSpPr>
          <p:cNvPr id="2136" name="AutoShape 88"/>
          <p:cNvSpPr>
            <a:spLocks noChangeArrowheads="1"/>
          </p:cNvSpPr>
          <p:nvPr/>
        </p:nvSpPr>
        <p:spPr bwMode="auto">
          <a:xfrm rot="15887051">
            <a:off x="8797132" y="2929732"/>
            <a:ext cx="517525" cy="328612"/>
          </a:xfrm>
          <a:prstGeom prst="curvedUpArrow">
            <a:avLst>
              <a:gd name="adj1" fmla="val 31498"/>
              <a:gd name="adj2" fmla="val 6299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srgbClr val="000000"/>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838201"/>
            <a:ext cx="3562770"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0000"/>
                </a:solidFill>
                <a:latin typeface="Times" charset="0"/>
                <a:ea typeface="Times" charset="0"/>
                <a:cs typeface="Times" charset="0"/>
              </a:rPr>
              <a:t>Why Are The Poles </a:t>
            </a:r>
            <a:r>
              <a:rPr lang="en-US" sz="2400">
                <a:solidFill>
                  <a:srgbClr val="000000"/>
                </a:solidFill>
                <a:latin typeface="Times" charset="0"/>
                <a:ea typeface="Times" charset="0"/>
                <a:cs typeface="Times" charset="0"/>
              </a:rPr>
              <a:t>Cold ? </a:t>
            </a:r>
            <a:endParaRPr lang="en-US" sz="2400" dirty="0">
              <a:solidFill>
                <a:srgbClr val="000000"/>
              </a:solidFill>
              <a:latin typeface="Times" charset="0"/>
              <a:ea typeface="Times" charset="0"/>
              <a:cs typeface="Times" charset="0"/>
            </a:endParaRPr>
          </a:p>
        </p:txBody>
      </p:sp>
      <p:sp>
        <p:nvSpPr>
          <p:cNvPr id="4" name="Arc 3"/>
          <p:cNvSpPr/>
          <p:nvPr/>
        </p:nvSpPr>
        <p:spPr>
          <a:xfrm rot="16200000">
            <a:off x="6965915" y="2254287"/>
            <a:ext cx="4891263" cy="4954691"/>
          </a:xfrm>
          <a:prstGeom prst="arc">
            <a:avLst/>
          </a:prstGeom>
          <a:ln w="635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000000"/>
              </a:solidFill>
              <a:latin typeface="Arial"/>
            </a:endParaRPr>
          </a:p>
        </p:txBody>
      </p:sp>
      <p:grpSp>
        <p:nvGrpSpPr>
          <p:cNvPr id="52" name="Group 51"/>
          <p:cNvGrpSpPr/>
          <p:nvPr/>
        </p:nvGrpSpPr>
        <p:grpSpPr>
          <a:xfrm>
            <a:off x="3334170" y="2234500"/>
            <a:ext cx="6261294" cy="2642301"/>
            <a:chOff x="1810170" y="2234499"/>
            <a:chExt cx="6261294" cy="2642301"/>
          </a:xfrm>
        </p:grpSpPr>
        <p:cxnSp>
          <p:nvCxnSpPr>
            <p:cNvPr id="8" name="Straight Arrow Connector 7"/>
            <p:cNvCxnSpPr/>
            <p:nvPr/>
          </p:nvCxnSpPr>
          <p:spPr>
            <a:xfrm>
              <a:off x="1828800" y="4114800"/>
              <a:ext cx="3581400" cy="0"/>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4718649"/>
              <a:ext cx="3505200" cy="5751"/>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28800" y="4419600"/>
              <a:ext cx="3505200" cy="7232"/>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8800" y="3505200"/>
              <a:ext cx="3886200" cy="0"/>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10170" y="3200400"/>
              <a:ext cx="4114800" cy="0"/>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28800" y="2895600"/>
              <a:ext cx="4343400" cy="0"/>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810170" y="2590800"/>
              <a:ext cx="4743030" cy="0"/>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36" idx="1"/>
            </p:cNvCxnSpPr>
            <p:nvPr/>
          </p:nvCxnSpPr>
          <p:spPr>
            <a:xfrm flipV="1">
              <a:off x="1810170" y="2238606"/>
              <a:ext cx="5699294" cy="47396"/>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28800" y="3810000"/>
              <a:ext cx="3733800" cy="0"/>
            </a:xfrm>
            <a:prstGeom prst="straightConnector1">
              <a:avLst/>
            </a:prstGeom>
            <a:ln w="25400">
              <a:solidFill>
                <a:srgbClr val="FFE568"/>
              </a:solidFill>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86400" y="3861137"/>
              <a:ext cx="475830" cy="1015663"/>
            </a:xfrm>
            <a:prstGeom prst="rect">
              <a:avLst/>
            </a:prstGeom>
            <a:noFill/>
          </p:spPr>
          <p:txBody>
            <a:bodyPr wrap="square" rtlCol="0">
              <a:spAutoFit/>
            </a:bodyPr>
            <a:lstStyle/>
            <a:p>
              <a:pPr eaLnBrk="0" fontAlgn="base" hangingPunct="0">
                <a:spcBef>
                  <a:spcPct val="0"/>
                </a:spcBef>
                <a:spcAft>
                  <a:spcPct val="0"/>
                </a:spcAft>
              </a:pPr>
              <a:r>
                <a:rPr lang="en-US" sz="6000">
                  <a:solidFill>
                    <a:srgbClr val="000000"/>
                  </a:solidFill>
                  <a:latin typeface="Times" charset="0"/>
                  <a:ea typeface="Times" charset="0"/>
                  <a:cs typeface="Times" charset="0"/>
                </a:rPr>
                <a:t>}</a:t>
              </a:r>
              <a:r>
                <a:rPr lang="en-US" sz="3600">
                  <a:solidFill>
                    <a:srgbClr val="000000"/>
                  </a:solidFill>
                  <a:latin typeface="Times" charset="0"/>
                  <a:ea typeface="Times" charset="0"/>
                  <a:cs typeface="Times" charset="0"/>
                </a:rPr>
                <a:t> </a:t>
              </a:r>
              <a:endParaRPr lang="en-US" sz="3600" dirty="0">
                <a:solidFill>
                  <a:srgbClr val="000000"/>
                </a:solidFill>
                <a:latin typeface="Times" charset="0"/>
                <a:ea typeface="Times" charset="0"/>
                <a:cs typeface="Times" charset="0"/>
              </a:endParaRPr>
            </a:p>
          </p:txBody>
        </p:sp>
        <p:sp>
          <p:nvSpPr>
            <p:cNvPr id="36" name="TextBox 35"/>
            <p:cNvSpPr txBox="1"/>
            <p:nvPr/>
          </p:nvSpPr>
          <p:spPr>
            <a:xfrm rot="4760291">
              <a:off x="7315567" y="1964582"/>
              <a:ext cx="475830" cy="1015663"/>
            </a:xfrm>
            <a:prstGeom prst="rect">
              <a:avLst/>
            </a:prstGeom>
            <a:noFill/>
          </p:spPr>
          <p:txBody>
            <a:bodyPr wrap="square" rtlCol="0">
              <a:spAutoFit/>
            </a:bodyPr>
            <a:lstStyle/>
            <a:p>
              <a:pPr eaLnBrk="0" fontAlgn="base" hangingPunct="0">
                <a:spcBef>
                  <a:spcPct val="0"/>
                </a:spcBef>
                <a:spcAft>
                  <a:spcPct val="0"/>
                </a:spcAft>
              </a:pPr>
              <a:r>
                <a:rPr lang="en-US" sz="6000">
                  <a:solidFill>
                    <a:srgbClr val="000000"/>
                  </a:solidFill>
                  <a:latin typeface="Times" charset="0"/>
                  <a:ea typeface="Times" charset="0"/>
                  <a:cs typeface="Times" charset="0"/>
                </a:rPr>
                <a:t>}</a:t>
              </a:r>
              <a:r>
                <a:rPr lang="en-US" sz="3600">
                  <a:solidFill>
                    <a:srgbClr val="000000"/>
                  </a:solidFill>
                  <a:latin typeface="Times" charset="0"/>
                  <a:ea typeface="Times" charset="0"/>
                  <a:cs typeface="Times" charset="0"/>
                </a:rPr>
                <a:t> </a:t>
              </a:r>
              <a:endParaRPr lang="en-US" sz="3600" dirty="0">
                <a:solidFill>
                  <a:srgbClr val="000000"/>
                </a:solidFill>
                <a:latin typeface="Times" charset="0"/>
                <a:ea typeface="Times" charset="0"/>
                <a:cs typeface="Times" charset="0"/>
              </a:endParaRPr>
            </a:p>
          </p:txBody>
        </p:sp>
        <p:sp>
          <p:nvSpPr>
            <p:cNvPr id="37" name="TextBox 36"/>
            <p:cNvSpPr txBox="1"/>
            <p:nvPr/>
          </p:nvSpPr>
          <p:spPr>
            <a:xfrm>
              <a:off x="6714105" y="2667030"/>
              <a:ext cx="1357359" cy="400110"/>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0000"/>
                  </a:solidFill>
                  <a:latin typeface="Times" charset="0"/>
                  <a:ea typeface="Times" charset="0"/>
                  <a:cs typeface="Times" charset="0"/>
                </a:rPr>
                <a:t>Less W m</a:t>
              </a:r>
              <a:r>
                <a:rPr lang="en-US" sz="2000" baseline="30000" dirty="0">
                  <a:solidFill>
                    <a:srgbClr val="000000"/>
                  </a:solidFill>
                  <a:latin typeface="Times" charset="0"/>
                  <a:ea typeface="Times" charset="0"/>
                  <a:cs typeface="Times" charset="0"/>
                </a:rPr>
                <a:t>-2</a:t>
              </a:r>
            </a:p>
          </p:txBody>
        </p:sp>
        <p:sp>
          <p:nvSpPr>
            <p:cNvPr id="38" name="Rectangle 37"/>
            <p:cNvSpPr/>
            <p:nvPr/>
          </p:nvSpPr>
          <p:spPr>
            <a:xfrm>
              <a:off x="5924970" y="4242166"/>
              <a:ext cx="1318181" cy="369332"/>
            </a:xfrm>
            <a:prstGeom prst="rect">
              <a:avLst/>
            </a:prstGeom>
          </p:spPr>
          <p:txBody>
            <a:bodyPr wrap="none">
              <a:spAutoFit/>
            </a:bodyPr>
            <a:lstStyle/>
            <a:p>
              <a:pPr eaLnBrk="0" fontAlgn="base" hangingPunct="0">
                <a:spcBef>
                  <a:spcPct val="0"/>
                </a:spcBef>
                <a:spcAft>
                  <a:spcPct val="0"/>
                </a:spcAft>
              </a:pPr>
              <a:r>
                <a:rPr lang="en-US" dirty="0">
                  <a:solidFill>
                    <a:srgbClr val="000000"/>
                  </a:solidFill>
                  <a:latin typeface="Times" charset="0"/>
                  <a:ea typeface="Times" charset="0"/>
                  <a:cs typeface="Times" charset="0"/>
                </a:rPr>
                <a:t>More W m</a:t>
              </a:r>
              <a:r>
                <a:rPr lang="en-US" baseline="30000" dirty="0">
                  <a:solidFill>
                    <a:srgbClr val="000000"/>
                  </a:solidFill>
                  <a:latin typeface="Times" charset="0"/>
                  <a:ea typeface="Times" charset="0"/>
                  <a:cs typeface="Times" charset="0"/>
                </a:rPr>
                <a:t>-2</a:t>
              </a:r>
            </a:p>
          </p:txBody>
        </p:sp>
      </p:grpSp>
      <p:sp>
        <p:nvSpPr>
          <p:cNvPr id="40" name="TextBox 39"/>
          <p:cNvSpPr txBox="1"/>
          <p:nvPr/>
        </p:nvSpPr>
        <p:spPr>
          <a:xfrm>
            <a:off x="3352800" y="5334000"/>
            <a:ext cx="6120586" cy="707886"/>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0000"/>
                </a:solidFill>
                <a:latin typeface="Times" charset="0"/>
                <a:ea typeface="Times" charset="0"/>
                <a:cs typeface="Times" charset="0"/>
              </a:rPr>
              <a:t>Due to the spherical shape of the earth, the sun’s rays </a:t>
            </a:r>
          </a:p>
          <a:p>
            <a:pPr eaLnBrk="0" fontAlgn="base" hangingPunct="0">
              <a:spcBef>
                <a:spcPct val="0"/>
              </a:spcBef>
              <a:spcAft>
                <a:spcPct val="0"/>
              </a:spcAft>
            </a:pPr>
            <a:r>
              <a:rPr lang="en-US" sz="2000" dirty="0">
                <a:solidFill>
                  <a:srgbClr val="000000"/>
                </a:solidFill>
                <a:latin typeface="Times" charset="0"/>
                <a:ea typeface="Times" charset="0"/>
                <a:cs typeface="Times" charset="0"/>
              </a:rPr>
              <a:t>are concentrated in the tropics and spread out at the poles.</a:t>
            </a:r>
          </a:p>
        </p:txBody>
      </p:sp>
    </p:spTree>
    <p:extLst>
      <p:ext uri="{BB962C8B-B14F-4D97-AF65-F5344CB8AC3E}">
        <p14:creationId xmlns:p14="http://schemas.microsoft.com/office/powerpoint/2010/main" val="110789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3">
            <a:extLst>
              <a:ext uri="{FF2B5EF4-FFF2-40B4-BE49-F238E27FC236}">
                <a16:creationId xmlns:a16="http://schemas.microsoft.com/office/drawing/2014/main" id="{DCC659B9-F006-991C-739D-7D50FF05A4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222" b="16667"/>
          <a:stretch>
            <a:fillRect/>
          </a:stretch>
        </p:blipFill>
        <p:spPr>
          <a:xfrm>
            <a:off x="1524000" y="76200"/>
            <a:ext cx="9144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3079" name="Text Box 7">
            <a:extLst>
              <a:ext uri="{FF2B5EF4-FFF2-40B4-BE49-F238E27FC236}">
                <a16:creationId xmlns:a16="http://schemas.microsoft.com/office/drawing/2014/main" id="{17EBEDB5-5F22-CD75-A0DC-E12C7A2B7487}"/>
              </a:ext>
            </a:extLst>
          </p:cNvPr>
          <p:cNvSpPr txBox="1">
            <a:spLocks noChangeArrowheads="1"/>
          </p:cNvSpPr>
          <p:nvPr/>
        </p:nvSpPr>
        <p:spPr bwMode="auto">
          <a:xfrm>
            <a:off x="1981200" y="5030789"/>
            <a:ext cx="8001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altLang="x-none">
                <a:latin typeface="Times New Roman" charset="0"/>
              </a:rPr>
              <a:t>Figure 3.2.  Annual and zonal average absorbed solar (solid) and emitted longwave (dashed) radiation in W m</a:t>
            </a:r>
            <a:r>
              <a:rPr lang="en-US" altLang="x-none" baseline="30000">
                <a:latin typeface="Times New Roman" charset="0"/>
              </a:rPr>
              <a:t>2</a:t>
            </a:r>
            <a:r>
              <a:rPr lang="en-US" altLang="x-none">
                <a:latin typeface="Times New Roman" charset="0"/>
              </a:rPr>
              <a:t>. The difference between absorbed solar and emitted infrared radiation, the net radiation into the earth system, is shown below.  </a:t>
            </a:r>
          </a:p>
          <a:p>
            <a:pPr eaLnBrk="1" hangingPunct="1">
              <a:defRPr/>
            </a:pPr>
            <a:endParaRPr lang="en-US" altLang="x-none">
              <a:latin typeface="Times New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10834" y="215595"/>
            <a:ext cx="5494133"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0000"/>
                </a:solidFill>
                <a:latin typeface="Times" charset="0"/>
                <a:ea typeface="Times" charset="0"/>
                <a:cs typeface="Times" charset="0"/>
              </a:rPr>
              <a:t>Axial Tilt, Elliptical Orbit, and the Seasons</a:t>
            </a:r>
          </a:p>
        </p:txBody>
      </p:sp>
      <p:grpSp>
        <p:nvGrpSpPr>
          <p:cNvPr id="8" name="Group 7"/>
          <p:cNvGrpSpPr/>
          <p:nvPr/>
        </p:nvGrpSpPr>
        <p:grpSpPr>
          <a:xfrm>
            <a:off x="2133601" y="838200"/>
            <a:ext cx="7881895" cy="4322296"/>
            <a:chOff x="609600" y="838200"/>
            <a:chExt cx="7881895" cy="4322296"/>
          </a:xfrm>
        </p:grpSpPr>
        <p:sp>
          <p:nvSpPr>
            <p:cNvPr id="105477" name="Oval 5"/>
            <p:cNvSpPr>
              <a:spLocks noChangeArrowheads="1"/>
            </p:cNvSpPr>
            <p:nvPr/>
          </p:nvSpPr>
          <p:spPr bwMode="auto">
            <a:xfrm>
              <a:off x="838200" y="1371600"/>
              <a:ext cx="6934200" cy="3124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pPr>
              <a:endParaRPr lang="x-none" altLang="x-none">
                <a:solidFill>
                  <a:srgbClr val="000000"/>
                </a:solidFill>
                <a:latin typeface="Times New Roman" charset="0"/>
              </a:endParaRPr>
            </a:p>
          </p:txBody>
        </p:sp>
        <p:sp>
          <p:nvSpPr>
            <p:cNvPr id="105479" name="Oval 7"/>
            <p:cNvSpPr>
              <a:spLocks noChangeArrowheads="1"/>
            </p:cNvSpPr>
            <p:nvPr/>
          </p:nvSpPr>
          <p:spPr bwMode="auto">
            <a:xfrm>
              <a:off x="4348680" y="2609850"/>
              <a:ext cx="533400" cy="533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a:solidFill>
                  <a:srgbClr val="000000"/>
                </a:solidFill>
                <a:latin typeface="Times New Roman" charset="0"/>
              </a:endParaRPr>
            </a:p>
          </p:txBody>
        </p:sp>
        <p:sp>
          <p:nvSpPr>
            <p:cNvPr id="105482" name="Oval 10"/>
            <p:cNvSpPr>
              <a:spLocks noChangeArrowheads="1"/>
            </p:cNvSpPr>
            <p:nvPr/>
          </p:nvSpPr>
          <p:spPr bwMode="auto">
            <a:xfrm>
              <a:off x="7620000" y="2667000"/>
              <a:ext cx="304800" cy="304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a:solidFill>
                  <a:srgbClr val="000000"/>
                </a:solidFill>
                <a:latin typeface="Times New Roman" charset="0"/>
              </a:endParaRPr>
            </a:p>
          </p:txBody>
        </p:sp>
        <p:sp>
          <p:nvSpPr>
            <p:cNvPr id="105483" name="Line 11"/>
            <p:cNvSpPr>
              <a:spLocks noChangeShapeType="1"/>
            </p:cNvSpPr>
            <p:nvPr/>
          </p:nvSpPr>
          <p:spPr bwMode="auto">
            <a:xfrm flipH="1">
              <a:off x="7543800" y="2286000"/>
              <a:ext cx="457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a:solidFill>
                  <a:srgbClr val="000000"/>
                </a:solidFill>
                <a:latin typeface="Times New Roman" charset="0"/>
              </a:endParaRPr>
            </a:p>
          </p:txBody>
        </p:sp>
        <mc:AlternateContent xmlns:mc="http://schemas.openxmlformats.org/markup-compatibility/2006" xmlns:a14="http://schemas.microsoft.com/office/drawing/2010/main">
          <mc:Choice Requires="a14">
            <p:sp>
              <p:nvSpPr>
                <p:cNvPr id="105485" name="Text Box 13"/>
                <p:cNvSpPr txBox="1">
                  <a:spLocks noChangeArrowheads="1"/>
                </p:cNvSpPr>
                <p:nvPr/>
              </p:nvSpPr>
              <p:spPr bwMode="auto">
                <a:xfrm>
                  <a:off x="7543800" y="1487269"/>
                  <a:ext cx="947695"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wrap="none">
                  <a:spAutoFit/>
                </a:bodyPr>
                <a:lstStyle/>
                <a:p>
                  <a:pPr algn="ctr" fontAlgn="base">
                    <a:spcBef>
                      <a:spcPct val="0"/>
                    </a:spcBef>
                    <a:spcAft>
                      <a:spcPct val="0"/>
                    </a:spcAft>
                  </a:pPr>
                  <a:r>
                    <a:rPr lang="en-US" altLang="x-none" dirty="0">
                      <a:solidFill>
                        <a:srgbClr val="000000"/>
                      </a:solidFill>
                      <a:latin typeface="Times New Roman" charset="0"/>
                    </a:rPr>
                    <a:t>axial tilt</a:t>
                  </a:r>
                </a:p>
                <a:p>
                  <a:pPr algn="ctr" fontAlgn="base">
                    <a:spcBef>
                      <a:spcPct val="0"/>
                    </a:spcBef>
                    <a:spcAft>
                      <a:spcPct val="0"/>
                    </a:spcAft>
                  </a:pPr>
                  <a:r>
                    <a:rPr lang="en-US" altLang="x-none" dirty="0">
                      <a:solidFill>
                        <a:srgbClr val="000000"/>
                      </a:solidFill>
                      <a:latin typeface="Times New Roman" charset="0"/>
                    </a:rPr>
                    <a:t>23.5</a:t>
                  </a:r>
                  <a14:m>
                    <m:oMath xmlns:m="http://schemas.openxmlformats.org/officeDocument/2006/math">
                      <m:r>
                        <a:rPr lang="it-IT" altLang="x-none" i="1">
                          <a:solidFill>
                            <a:srgbClr val="000000"/>
                          </a:solidFill>
                          <a:latin typeface="Cambria Math" charset="0"/>
                          <a:ea typeface="Cambria Math" charset="0"/>
                          <a:cs typeface="Cambria Math" charset="0"/>
                        </a:rPr>
                        <m:t>°</m:t>
                      </m:r>
                    </m:oMath>
                  </a14:m>
                  <a:endParaRPr lang="en-US" altLang="x-none" dirty="0">
                    <a:solidFill>
                      <a:srgbClr val="000000"/>
                    </a:solidFill>
                    <a:latin typeface="Times New Roman" charset="0"/>
                  </a:endParaRPr>
                </a:p>
              </p:txBody>
            </p:sp>
          </mc:Choice>
          <mc:Fallback xmlns="">
            <p:sp>
              <p:nvSpPr>
                <p:cNvPr id="105485" name="Text Box 13"/>
                <p:cNvSpPr txBox="1">
                  <a:spLocks noRot="1" noChangeAspect="1" noMove="1" noResize="1" noEditPoints="1" noAdjustHandles="1" noChangeArrowheads="1" noChangeShapeType="1" noTextEdit="1"/>
                </p:cNvSpPr>
                <p:nvPr/>
              </p:nvSpPr>
              <p:spPr bwMode="auto">
                <a:xfrm>
                  <a:off x="7543800" y="1487269"/>
                  <a:ext cx="947695" cy="646331"/>
                </a:xfrm>
                <a:prstGeom prst="rect">
                  <a:avLst/>
                </a:prstGeom>
                <a:blipFill rotWithShape="0">
                  <a:blip r:embed="rId2"/>
                  <a:stretch>
                    <a:fillRect l="-5806" t="-5660" r="-5806" b="-141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cxnSp>
          <p:nvCxnSpPr>
            <p:cNvPr id="3" name="Straight Connector 2"/>
            <p:cNvCxnSpPr/>
            <p:nvPr/>
          </p:nvCxnSpPr>
          <p:spPr>
            <a:xfrm>
              <a:off x="7772400" y="2286000"/>
              <a:ext cx="0" cy="1181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10"/>
            <p:cNvSpPr>
              <a:spLocks noChangeArrowheads="1"/>
            </p:cNvSpPr>
            <p:nvPr/>
          </p:nvSpPr>
          <p:spPr bwMode="auto">
            <a:xfrm>
              <a:off x="4495800" y="1219200"/>
              <a:ext cx="304800" cy="304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a:solidFill>
                  <a:srgbClr val="000000"/>
                </a:solidFill>
                <a:latin typeface="Times New Roman" charset="0"/>
              </a:endParaRPr>
            </a:p>
          </p:txBody>
        </p:sp>
        <p:sp>
          <p:nvSpPr>
            <p:cNvPr id="23" name="Line 11"/>
            <p:cNvSpPr>
              <a:spLocks noChangeShapeType="1"/>
            </p:cNvSpPr>
            <p:nvPr/>
          </p:nvSpPr>
          <p:spPr bwMode="auto">
            <a:xfrm flipH="1">
              <a:off x="4419600" y="838200"/>
              <a:ext cx="457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a:solidFill>
                  <a:srgbClr val="000000"/>
                </a:solidFill>
                <a:latin typeface="Times New Roman" charset="0"/>
              </a:endParaRPr>
            </a:p>
          </p:txBody>
        </p:sp>
        <p:sp>
          <p:nvSpPr>
            <p:cNvPr id="25" name="Oval 10"/>
            <p:cNvSpPr>
              <a:spLocks noChangeArrowheads="1"/>
            </p:cNvSpPr>
            <p:nvPr/>
          </p:nvSpPr>
          <p:spPr bwMode="auto">
            <a:xfrm>
              <a:off x="4381500" y="4343400"/>
              <a:ext cx="304800" cy="304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a:solidFill>
                  <a:srgbClr val="000000"/>
                </a:solidFill>
                <a:latin typeface="Times New Roman" charset="0"/>
              </a:endParaRPr>
            </a:p>
          </p:txBody>
        </p:sp>
        <p:sp>
          <p:nvSpPr>
            <p:cNvPr id="26" name="Line 11"/>
            <p:cNvSpPr>
              <a:spLocks noChangeShapeType="1"/>
            </p:cNvSpPr>
            <p:nvPr/>
          </p:nvSpPr>
          <p:spPr bwMode="auto">
            <a:xfrm flipH="1">
              <a:off x="4343400" y="3988279"/>
              <a:ext cx="381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a:solidFill>
                  <a:srgbClr val="000000"/>
                </a:solidFill>
                <a:latin typeface="Times New Roman" charset="0"/>
              </a:endParaRPr>
            </a:p>
          </p:txBody>
        </p:sp>
        <p:grpSp>
          <p:nvGrpSpPr>
            <p:cNvPr id="6" name="Group 5"/>
            <p:cNvGrpSpPr/>
            <p:nvPr/>
          </p:nvGrpSpPr>
          <p:grpSpPr>
            <a:xfrm>
              <a:off x="609600" y="2209800"/>
              <a:ext cx="457200" cy="1143000"/>
              <a:chOff x="609600" y="2362200"/>
              <a:chExt cx="457200" cy="1143000"/>
            </a:xfrm>
          </p:grpSpPr>
          <p:sp>
            <p:nvSpPr>
              <p:cNvPr id="28" name="Oval 10"/>
              <p:cNvSpPr>
                <a:spLocks noChangeArrowheads="1"/>
              </p:cNvSpPr>
              <p:nvPr/>
            </p:nvSpPr>
            <p:spPr bwMode="auto">
              <a:xfrm>
                <a:off x="685800" y="2743200"/>
                <a:ext cx="304800" cy="304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a:solidFill>
                    <a:srgbClr val="000000"/>
                  </a:solidFill>
                  <a:latin typeface="Times New Roman" charset="0"/>
                </a:endParaRPr>
              </a:p>
            </p:txBody>
          </p:sp>
          <p:sp>
            <p:nvSpPr>
              <p:cNvPr id="29" name="Line 11"/>
              <p:cNvSpPr>
                <a:spLocks noChangeShapeType="1"/>
              </p:cNvSpPr>
              <p:nvPr/>
            </p:nvSpPr>
            <p:spPr bwMode="auto">
              <a:xfrm flipH="1">
                <a:off x="609600" y="2362200"/>
                <a:ext cx="457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a:solidFill>
                    <a:srgbClr val="000000"/>
                  </a:solidFill>
                  <a:latin typeface="Times New Roman" charset="0"/>
                </a:endParaRPr>
              </a:p>
            </p:txBody>
          </p:sp>
        </p:grpSp>
        <p:sp>
          <p:nvSpPr>
            <p:cNvPr id="32" name="Line 11"/>
            <p:cNvSpPr>
              <a:spLocks noChangeShapeType="1"/>
            </p:cNvSpPr>
            <p:nvPr/>
          </p:nvSpPr>
          <p:spPr bwMode="auto">
            <a:xfrm flipH="1">
              <a:off x="990600" y="2857500"/>
              <a:ext cx="3352798" cy="0"/>
            </a:xfrm>
            <a:prstGeom prst="line">
              <a:avLst/>
            </a:prstGeom>
            <a:noFill/>
            <a:ln w="127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a:solidFill>
                  <a:srgbClr val="000000"/>
                </a:solidFill>
                <a:latin typeface="Times New Roman" charset="0"/>
              </a:endParaRPr>
            </a:p>
          </p:txBody>
        </p:sp>
        <p:sp>
          <p:nvSpPr>
            <p:cNvPr id="33" name="Line 11"/>
            <p:cNvSpPr>
              <a:spLocks noChangeShapeType="1"/>
            </p:cNvSpPr>
            <p:nvPr/>
          </p:nvSpPr>
          <p:spPr bwMode="auto">
            <a:xfrm flipH="1">
              <a:off x="4882080" y="2877988"/>
              <a:ext cx="2743200" cy="0"/>
            </a:xfrm>
            <a:prstGeom prst="line">
              <a:avLst/>
            </a:prstGeom>
            <a:noFill/>
            <a:ln w="127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a:solidFill>
                  <a:srgbClr val="000000"/>
                </a:solidFill>
                <a:latin typeface="Times New Roman" charset="0"/>
              </a:endParaRPr>
            </a:p>
          </p:txBody>
        </p:sp>
        <p:sp>
          <p:nvSpPr>
            <p:cNvPr id="7" name="Rectangle 6"/>
            <p:cNvSpPr/>
            <p:nvPr/>
          </p:nvSpPr>
          <p:spPr>
            <a:xfrm>
              <a:off x="5238516" y="2463671"/>
              <a:ext cx="1460656" cy="369332"/>
            </a:xfrm>
            <a:prstGeom prst="rect">
              <a:avLst/>
            </a:prstGeom>
          </p:spPr>
          <p:txBody>
            <a:bodyPr wrap="none">
              <a:spAutoFit/>
            </a:bodyPr>
            <a:lstStyle/>
            <a:p>
              <a:pPr algn="ctr" fontAlgn="base">
                <a:spcBef>
                  <a:spcPct val="0"/>
                </a:spcBef>
                <a:spcAft>
                  <a:spcPct val="0"/>
                </a:spcAft>
              </a:pPr>
              <a:r>
                <a:rPr lang="en-US" altLang="x-none">
                  <a:solidFill>
                    <a:srgbClr val="000000"/>
                  </a:solidFill>
                  <a:latin typeface="Times New Roman" charset="0"/>
                </a:rPr>
                <a:t>147 x 10</a:t>
              </a:r>
              <a:r>
                <a:rPr lang="en-US" altLang="x-none" baseline="30000">
                  <a:solidFill>
                    <a:srgbClr val="000000"/>
                  </a:solidFill>
                  <a:latin typeface="Times New Roman" charset="0"/>
                </a:rPr>
                <a:t>6</a:t>
              </a:r>
              <a:r>
                <a:rPr lang="en-US" altLang="x-none">
                  <a:solidFill>
                    <a:srgbClr val="000000"/>
                  </a:solidFill>
                  <a:latin typeface="Times New Roman" charset="0"/>
                </a:rPr>
                <a:t> km</a:t>
              </a:r>
              <a:endParaRPr lang="en-US" altLang="x-none" dirty="0">
                <a:solidFill>
                  <a:srgbClr val="000000"/>
                </a:solidFill>
                <a:latin typeface="Times New Roman" charset="0"/>
              </a:endParaRPr>
            </a:p>
          </p:txBody>
        </p:sp>
        <p:sp>
          <p:nvSpPr>
            <p:cNvPr id="35" name="Rectangle 34"/>
            <p:cNvSpPr/>
            <p:nvPr/>
          </p:nvSpPr>
          <p:spPr>
            <a:xfrm>
              <a:off x="1955907" y="2463671"/>
              <a:ext cx="1422184" cy="369332"/>
            </a:xfrm>
            <a:prstGeom prst="rect">
              <a:avLst/>
            </a:prstGeom>
          </p:spPr>
          <p:txBody>
            <a:bodyPr wrap="none">
              <a:spAutoFit/>
            </a:bodyPr>
            <a:lstStyle/>
            <a:p>
              <a:pPr algn="ctr" fontAlgn="base">
                <a:spcBef>
                  <a:spcPct val="0"/>
                </a:spcBef>
                <a:spcAft>
                  <a:spcPct val="0"/>
                </a:spcAft>
              </a:pPr>
              <a:r>
                <a:rPr lang="en-US" altLang="x-none" dirty="0">
                  <a:solidFill>
                    <a:srgbClr val="000000"/>
                  </a:solidFill>
                  <a:latin typeface="Times New Roman" charset="0"/>
                </a:rPr>
                <a:t>152 x 10</a:t>
              </a:r>
              <a:r>
                <a:rPr lang="en-US" altLang="x-none" baseline="30000" dirty="0">
                  <a:solidFill>
                    <a:srgbClr val="000000"/>
                  </a:solidFill>
                  <a:latin typeface="Times New Roman" charset="0"/>
                </a:rPr>
                <a:t>6</a:t>
              </a:r>
              <a:r>
                <a:rPr lang="en-US" altLang="x-none" dirty="0">
                  <a:solidFill>
                    <a:srgbClr val="000000"/>
                  </a:solidFill>
                  <a:latin typeface="Times New Roman" charset="0"/>
                </a:rPr>
                <a:t> km</a:t>
              </a:r>
            </a:p>
          </p:txBody>
        </p:sp>
        <p:sp>
          <p:nvSpPr>
            <p:cNvPr id="36" name="Rectangle 35"/>
            <p:cNvSpPr/>
            <p:nvPr/>
          </p:nvSpPr>
          <p:spPr>
            <a:xfrm>
              <a:off x="6598345" y="2992288"/>
              <a:ext cx="973344" cy="646331"/>
            </a:xfrm>
            <a:prstGeom prst="rect">
              <a:avLst/>
            </a:prstGeom>
          </p:spPr>
          <p:txBody>
            <a:bodyPr wrap="none">
              <a:spAutoFit/>
            </a:bodyPr>
            <a:lstStyle/>
            <a:p>
              <a:pPr algn="ctr" fontAlgn="base">
                <a:spcBef>
                  <a:spcPct val="0"/>
                </a:spcBef>
                <a:spcAft>
                  <a:spcPct val="0"/>
                </a:spcAft>
              </a:pPr>
              <a:r>
                <a:rPr lang="en-US" altLang="x-none" dirty="0">
                  <a:solidFill>
                    <a:srgbClr val="000000"/>
                  </a:solidFill>
                  <a:latin typeface="Times New Roman" charset="0"/>
                </a:rPr>
                <a:t>Dec 21</a:t>
              </a:r>
            </a:p>
            <a:p>
              <a:pPr algn="ctr" fontAlgn="base">
                <a:spcBef>
                  <a:spcPct val="0"/>
                </a:spcBef>
                <a:spcAft>
                  <a:spcPct val="0"/>
                </a:spcAft>
              </a:pPr>
              <a:r>
                <a:rPr lang="en-US" altLang="x-none" dirty="0">
                  <a:solidFill>
                    <a:srgbClr val="000000"/>
                  </a:solidFill>
                  <a:latin typeface="Times New Roman" charset="0"/>
                </a:rPr>
                <a:t> Solstice</a:t>
              </a:r>
            </a:p>
          </p:txBody>
        </p:sp>
        <p:sp>
          <p:nvSpPr>
            <p:cNvPr id="37" name="Rectangle 36"/>
            <p:cNvSpPr/>
            <p:nvPr/>
          </p:nvSpPr>
          <p:spPr>
            <a:xfrm>
              <a:off x="1038912" y="2932981"/>
              <a:ext cx="973344" cy="646331"/>
            </a:xfrm>
            <a:prstGeom prst="rect">
              <a:avLst/>
            </a:prstGeom>
          </p:spPr>
          <p:txBody>
            <a:bodyPr wrap="none">
              <a:spAutoFit/>
            </a:bodyPr>
            <a:lstStyle/>
            <a:p>
              <a:pPr algn="ctr" fontAlgn="base">
                <a:spcBef>
                  <a:spcPct val="0"/>
                </a:spcBef>
                <a:spcAft>
                  <a:spcPct val="0"/>
                </a:spcAft>
              </a:pPr>
              <a:r>
                <a:rPr lang="en-US" altLang="x-none" dirty="0">
                  <a:solidFill>
                    <a:srgbClr val="000000"/>
                  </a:solidFill>
                  <a:latin typeface="Times New Roman" charset="0"/>
                </a:rPr>
                <a:t>June 21</a:t>
              </a:r>
            </a:p>
            <a:p>
              <a:pPr algn="ctr" fontAlgn="base">
                <a:spcBef>
                  <a:spcPct val="0"/>
                </a:spcBef>
                <a:spcAft>
                  <a:spcPct val="0"/>
                </a:spcAft>
              </a:pPr>
              <a:r>
                <a:rPr lang="en-US" altLang="x-none" dirty="0">
                  <a:solidFill>
                    <a:srgbClr val="000000"/>
                  </a:solidFill>
                  <a:latin typeface="Times New Roman" charset="0"/>
                </a:rPr>
                <a:t> Solstice</a:t>
              </a:r>
            </a:p>
          </p:txBody>
        </p:sp>
        <p:sp>
          <p:nvSpPr>
            <p:cNvPr id="38" name="Rectangle 37"/>
            <p:cNvSpPr/>
            <p:nvPr/>
          </p:nvSpPr>
          <p:spPr>
            <a:xfrm>
              <a:off x="3263640" y="4514165"/>
              <a:ext cx="1024640" cy="646331"/>
            </a:xfrm>
            <a:prstGeom prst="rect">
              <a:avLst/>
            </a:prstGeom>
          </p:spPr>
          <p:txBody>
            <a:bodyPr wrap="none">
              <a:spAutoFit/>
            </a:bodyPr>
            <a:lstStyle/>
            <a:p>
              <a:pPr algn="ctr" fontAlgn="base">
                <a:spcBef>
                  <a:spcPct val="0"/>
                </a:spcBef>
                <a:spcAft>
                  <a:spcPct val="0"/>
                </a:spcAft>
              </a:pPr>
              <a:r>
                <a:rPr lang="en-US" altLang="x-none" dirty="0">
                  <a:solidFill>
                    <a:srgbClr val="000000"/>
                  </a:solidFill>
                  <a:latin typeface="Times New Roman" charset="0"/>
                </a:rPr>
                <a:t>Sept 21</a:t>
              </a:r>
            </a:p>
            <a:p>
              <a:pPr algn="ctr" fontAlgn="base">
                <a:spcBef>
                  <a:spcPct val="0"/>
                </a:spcBef>
                <a:spcAft>
                  <a:spcPct val="0"/>
                </a:spcAft>
              </a:pPr>
              <a:r>
                <a:rPr lang="en-US" altLang="x-none" dirty="0">
                  <a:solidFill>
                    <a:srgbClr val="000000"/>
                  </a:solidFill>
                  <a:latin typeface="Times New Roman" charset="0"/>
                </a:rPr>
                <a:t> Equinox</a:t>
              </a:r>
            </a:p>
          </p:txBody>
        </p:sp>
        <p:sp>
          <p:nvSpPr>
            <p:cNvPr id="39" name="Rectangle 38"/>
            <p:cNvSpPr/>
            <p:nvPr/>
          </p:nvSpPr>
          <p:spPr>
            <a:xfrm>
              <a:off x="3407960" y="1398130"/>
              <a:ext cx="1024640" cy="646331"/>
            </a:xfrm>
            <a:prstGeom prst="rect">
              <a:avLst/>
            </a:prstGeom>
          </p:spPr>
          <p:txBody>
            <a:bodyPr wrap="none">
              <a:spAutoFit/>
            </a:bodyPr>
            <a:lstStyle/>
            <a:p>
              <a:pPr algn="ctr" fontAlgn="base">
                <a:spcBef>
                  <a:spcPct val="0"/>
                </a:spcBef>
                <a:spcAft>
                  <a:spcPct val="0"/>
                </a:spcAft>
              </a:pPr>
              <a:r>
                <a:rPr lang="en-US" altLang="x-none" dirty="0">
                  <a:solidFill>
                    <a:srgbClr val="000000"/>
                  </a:solidFill>
                  <a:latin typeface="Times New Roman" charset="0"/>
                </a:rPr>
                <a:t>Mar 21</a:t>
              </a:r>
            </a:p>
            <a:p>
              <a:pPr algn="ctr" fontAlgn="base">
                <a:spcBef>
                  <a:spcPct val="0"/>
                </a:spcBef>
                <a:spcAft>
                  <a:spcPct val="0"/>
                </a:spcAft>
              </a:pPr>
              <a:r>
                <a:rPr lang="en-US" altLang="x-none" dirty="0">
                  <a:solidFill>
                    <a:srgbClr val="000000"/>
                  </a:solidFill>
                  <a:latin typeface="Times New Roman" charset="0"/>
                </a:rPr>
                <a:t> Equinox</a:t>
              </a:r>
            </a:p>
          </p:txBody>
        </p:sp>
      </p:grpSp>
      <p:sp>
        <p:nvSpPr>
          <p:cNvPr id="9" name="TextBox 8"/>
          <p:cNvSpPr txBox="1"/>
          <p:nvPr/>
        </p:nvSpPr>
        <p:spPr>
          <a:xfrm>
            <a:off x="1951102" y="5402024"/>
            <a:ext cx="8594597" cy="1200329"/>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0000"/>
                </a:solidFill>
                <a:latin typeface="Times" charset="0"/>
                <a:ea typeface="Times" charset="0"/>
                <a:cs typeface="Times" charset="0"/>
              </a:rPr>
              <a:t>A conundrum:  The earth receives ~7% more radiation from the sun </a:t>
            </a:r>
          </a:p>
          <a:p>
            <a:pPr eaLnBrk="0" fontAlgn="base" hangingPunct="0">
              <a:spcBef>
                <a:spcPct val="0"/>
              </a:spcBef>
              <a:spcAft>
                <a:spcPct val="0"/>
              </a:spcAft>
            </a:pPr>
            <a:r>
              <a:rPr lang="en-US" sz="2400" dirty="0">
                <a:solidFill>
                  <a:srgbClr val="000000"/>
                </a:solidFill>
                <a:latin typeface="Times" charset="0"/>
                <a:ea typeface="Times" charset="0"/>
                <a:cs typeface="Times" charset="0"/>
              </a:rPr>
              <a:t>on January 4 compared to on July 4, so why is the earth’s average </a:t>
            </a:r>
          </a:p>
          <a:p>
            <a:pPr eaLnBrk="0" fontAlgn="base" hangingPunct="0">
              <a:spcBef>
                <a:spcPct val="0"/>
              </a:spcBef>
              <a:spcAft>
                <a:spcPct val="0"/>
              </a:spcAft>
            </a:pPr>
            <a:r>
              <a:rPr lang="en-US" sz="2400" dirty="0">
                <a:solidFill>
                  <a:srgbClr val="000000"/>
                </a:solidFill>
                <a:latin typeface="Times" charset="0"/>
                <a:ea typeface="Times" charset="0"/>
                <a:cs typeface="Times" charset="0"/>
              </a:rPr>
              <a:t>temperature less in January than in July?</a:t>
            </a:r>
          </a:p>
        </p:txBody>
      </p:sp>
    </p:spTree>
    <p:extLst>
      <p:ext uri="{BB962C8B-B14F-4D97-AF65-F5344CB8AC3E}">
        <p14:creationId xmlns:p14="http://schemas.microsoft.com/office/powerpoint/2010/main" val="183977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p:txBody>
          <a:bodyPr/>
          <a:lstStyle/>
          <a:p>
            <a:pPr eaLnBrk="1" hangingPunct="1">
              <a:defRPr/>
            </a:pPr>
            <a:endParaRPr lang="x-none" altLang="x-none"/>
          </a:p>
        </p:txBody>
      </p:sp>
      <p:pic>
        <p:nvPicPr>
          <p:cNvPr id="27652"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556"/>
          <a:stretch>
            <a:fillRect/>
          </a:stretch>
        </p:blipFill>
        <p:spPr>
          <a:xfrm>
            <a:off x="1524000" y="0"/>
            <a:ext cx="9144000" cy="6477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7655" name="Text Box 7"/>
          <p:cNvSpPr txBox="1">
            <a:spLocks noChangeArrowheads="1"/>
          </p:cNvSpPr>
          <p:nvPr/>
        </p:nvSpPr>
        <p:spPr bwMode="auto">
          <a:xfrm>
            <a:off x="1736725" y="6478588"/>
            <a:ext cx="450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rPr>
              <a:t>Figure 3.12  Idealized ocean currents [Ahrens].</a:t>
            </a:r>
          </a:p>
        </p:txBody>
      </p:sp>
    </p:spTree>
    <p:extLst>
      <p:ext uri="{BB962C8B-B14F-4D97-AF65-F5344CB8AC3E}">
        <p14:creationId xmlns:p14="http://schemas.microsoft.com/office/powerpoint/2010/main" val="66027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title"/>
          </p:nvPr>
        </p:nvSpPr>
        <p:spPr/>
        <p:txBody>
          <a:bodyPr/>
          <a:lstStyle/>
          <a:p>
            <a:pPr eaLnBrk="1" hangingPunct="1">
              <a:defRPr/>
            </a:pPr>
            <a:endParaRPr lang="x-none" altLang="x-none"/>
          </a:p>
        </p:txBody>
      </p:sp>
      <p:pic>
        <p:nvPicPr>
          <p:cNvPr id="28680" name="Picture 8"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7777"/>
          <a:stretch>
            <a:fillRect/>
          </a:stretch>
        </p:blipFill>
        <p:spPr>
          <a:xfrm>
            <a:off x="1524000" y="0"/>
            <a:ext cx="9144000" cy="6172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681" name="Text Box 9"/>
          <p:cNvSpPr txBox="1">
            <a:spLocks noChangeArrowheads="1"/>
          </p:cNvSpPr>
          <p:nvPr/>
        </p:nvSpPr>
        <p:spPr bwMode="auto">
          <a:xfrm>
            <a:off x="1812926" y="6172201"/>
            <a:ext cx="8702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rPr>
              <a:t>Figure 3.13.  Vertical section along the equatorial Pacific showing the sloping thermocline, contour interval 1 K [www.cpc.noaa.gov].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x-non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5116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555" b="35556"/>
          <a:stretch>
            <a:fillRect/>
          </a:stretch>
        </p:blipFill>
        <p:spPr>
          <a:xfrm>
            <a:off x="1524000" y="1066800"/>
            <a:ext cx="9144000" cy="3352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367" name="Text Box 7"/>
          <p:cNvSpPr txBox="1">
            <a:spLocks noChangeArrowheads="1"/>
          </p:cNvSpPr>
          <p:nvPr/>
        </p:nvSpPr>
        <p:spPr bwMode="auto">
          <a:xfrm>
            <a:off x="2117725" y="483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altLang="x-none" sz="1800" b="0" i="0" u="none" strike="noStrike" kern="1200" cap="none" spc="0" normalizeH="0" baseline="0" noProof="0">
              <a:ln>
                <a:noFill/>
              </a:ln>
              <a:solidFill>
                <a:srgbClr val="000000"/>
              </a:solidFill>
              <a:effectLst/>
              <a:uLnTx/>
              <a:uFillTx/>
              <a:latin typeface="Arial"/>
              <a:ea typeface="+mn-ea"/>
              <a:cs typeface="+mn-cs"/>
            </a:endParaRPr>
          </a:p>
        </p:txBody>
      </p:sp>
      <p:sp>
        <p:nvSpPr>
          <p:cNvPr id="15369" name="Text Box 9"/>
          <p:cNvSpPr txBox="1">
            <a:spLocks noChangeArrowheads="1"/>
          </p:cNvSpPr>
          <p:nvPr/>
        </p:nvSpPr>
        <p:spPr bwMode="auto">
          <a:xfrm>
            <a:off x="2193925" y="4991100"/>
            <a:ext cx="716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rPr>
              <a:t>Figure 3.7.  Idealized monsoon circulations corresponding to a) summer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rPr>
              <a:t>the tropics, and b) winter and polar regions.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p:txBody>
          <a:bodyPr/>
          <a:lstStyle/>
          <a:p>
            <a:pPr eaLnBrk="1" hangingPunct="1">
              <a:defRPr/>
            </a:pPr>
            <a:endParaRPr lang="x-none" altLang="x-none"/>
          </a:p>
        </p:txBody>
      </p:sp>
      <p:pic>
        <p:nvPicPr>
          <p:cNvPr id="19460"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p:txBody>
          <a:bodyPr/>
          <a:lstStyle/>
          <a:p>
            <a:pPr eaLnBrk="1" hangingPunct="1">
              <a:defRPr/>
            </a:pPr>
            <a:endParaRPr lang="x-none" altLang="x-none"/>
          </a:p>
        </p:txBody>
      </p:sp>
      <p:pic>
        <p:nvPicPr>
          <p:cNvPr id="22532"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6667"/>
          <a:stretch>
            <a:fillRect/>
          </a:stretch>
        </p:blipFill>
        <p:spPr>
          <a:xfrm>
            <a:off x="1524000" y="0"/>
            <a:ext cx="9144000" cy="434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535" name="Text Box 7"/>
          <p:cNvSpPr txBox="1">
            <a:spLocks noChangeArrowheads="1"/>
          </p:cNvSpPr>
          <p:nvPr/>
        </p:nvSpPr>
        <p:spPr bwMode="auto">
          <a:xfrm>
            <a:off x="2117725" y="5067300"/>
            <a:ext cx="7359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rPr>
              <a:t>Figure 3.11. The Ekman spiral in the upper layer of the ocean for the Northern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rPr>
              <a:t>Hemisphere [Ahrens].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x-none" sz="18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48604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80322" y="211509"/>
            <a:ext cx="5791200" cy="954107"/>
          </a:xfrm>
          <a:prstGeom prst="rect">
            <a:avLst/>
          </a:prstGeom>
        </p:spPr>
        <p:txBody>
          <a:bodyPr wrap="square">
            <a:spAutoFit/>
          </a:bodyPr>
          <a:lstStyle/>
          <a:p>
            <a:pPr algn="ctr"/>
            <a:r>
              <a:rPr lang="en-US" sz="2800" dirty="0">
                <a:solidFill>
                  <a:prstClr val="black"/>
                </a:solidFill>
                <a:latin typeface="Times" charset="0"/>
                <a:ea typeface="Times" charset="0"/>
                <a:cs typeface="Times" charset="0"/>
              </a:rPr>
              <a:t>Order-one interactions between the atmosphere and the ocean</a:t>
            </a:r>
          </a:p>
        </p:txBody>
      </p:sp>
      <p:grpSp>
        <p:nvGrpSpPr>
          <p:cNvPr id="32" name="Group 31"/>
          <p:cNvGrpSpPr/>
          <p:nvPr/>
        </p:nvGrpSpPr>
        <p:grpSpPr>
          <a:xfrm>
            <a:off x="2735485" y="1234069"/>
            <a:ext cx="1981200" cy="1084208"/>
            <a:chOff x="1211485" y="1689807"/>
            <a:chExt cx="1981200" cy="1084208"/>
          </a:xfrm>
        </p:grpSpPr>
        <p:cxnSp>
          <p:nvCxnSpPr>
            <p:cNvPr id="4" name="Straight Connector 3"/>
            <p:cNvCxnSpPr/>
            <p:nvPr/>
          </p:nvCxnSpPr>
          <p:spPr>
            <a:xfrm>
              <a:off x="1211485" y="2147007"/>
              <a:ext cx="1981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74742" y="2312350"/>
              <a:ext cx="891206" cy="461665"/>
            </a:xfrm>
            <a:prstGeom prst="rect">
              <a:avLst/>
            </a:prstGeom>
            <a:noFill/>
          </p:spPr>
          <p:txBody>
            <a:bodyPr wrap="none" rtlCol="0">
              <a:spAutoFit/>
            </a:bodyPr>
            <a:lstStyle/>
            <a:p>
              <a:r>
                <a:rPr lang="en-US" sz="2400" dirty="0">
                  <a:solidFill>
                    <a:prstClr val="black"/>
                  </a:solidFill>
                  <a:latin typeface="Times" charset="0"/>
                  <a:ea typeface="Times" charset="0"/>
                  <a:cs typeface="Times" charset="0"/>
                </a:rPr>
                <a:t>SSTs </a:t>
              </a:r>
            </a:p>
          </p:txBody>
        </p:sp>
        <p:cxnSp>
          <p:nvCxnSpPr>
            <p:cNvPr id="7" name="Straight Arrow Connector 6"/>
            <p:cNvCxnSpPr/>
            <p:nvPr/>
          </p:nvCxnSpPr>
          <p:spPr>
            <a:xfrm flipV="1">
              <a:off x="2202085" y="1689807"/>
              <a:ext cx="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392119" y="1407988"/>
            <a:ext cx="3913251" cy="830997"/>
          </a:xfrm>
          <a:prstGeom prst="rect">
            <a:avLst/>
          </a:prstGeom>
          <a:noFill/>
        </p:spPr>
        <p:txBody>
          <a:bodyPr wrap="none" rtlCol="0">
            <a:spAutoFit/>
          </a:bodyPr>
          <a:lstStyle/>
          <a:p>
            <a:r>
              <a:rPr lang="en-US" sz="2400" dirty="0">
                <a:solidFill>
                  <a:prstClr val="black"/>
                </a:solidFill>
                <a:latin typeface="Times" charset="0"/>
                <a:ea typeface="Times" charset="0"/>
                <a:cs typeface="Times" charset="0"/>
              </a:rPr>
              <a:t>Ocean temperature anomalies </a:t>
            </a:r>
          </a:p>
          <a:p>
            <a:r>
              <a:rPr lang="en-US" sz="2400" dirty="0">
                <a:solidFill>
                  <a:prstClr val="black"/>
                </a:solidFill>
                <a:latin typeface="Times" charset="0"/>
                <a:ea typeface="Times" charset="0"/>
                <a:cs typeface="Times" charset="0"/>
              </a:rPr>
              <a:t>heat and cool the atmosphere</a:t>
            </a:r>
          </a:p>
        </p:txBody>
      </p:sp>
      <p:grpSp>
        <p:nvGrpSpPr>
          <p:cNvPr id="40" name="Group 39"/>
          <p:cNvGrpSpPr/>
          <p:nvPr/>
        </p:nvGrpSpPr>
        <p:grpSpPr>
          <a:xfrm>
            <a:off x="2735485" y="2438401"/>
            <a:ext cx="1981200" cy="1200329"/>
            <a:chOff x="1211485" y="2660406"/>
            <a:chExt cx="1981200" cy="1200329"/>
          </a:xfrm>
        </p:grpSpPr>
        <p:cxnSp>
          <p:nvCxnSpPr>
            <p:cNvPr id="9" name="Straight Connector 8"/>
            <p:cNvCxnSpPr/>
            <p:nvPr/>
          </p:nvCxnSpPr>
          <p:spPr>
            <a:xfrm>
              <a:off x="1211485" y="3262803"/>
              <a:ext cx="1981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92485" y="2660406"/>
              <a:ext cx="1175322" cy="1200329"/>
            </a:xfrm>
            <a:prstGeom prst="rect">
              <a:avLst/>
            </a:prstGeom>
          </p:spPr>
          <p:txBody>
            <a:bodyPr wrap="none">
              <a:spAutoFit/>
            </a:bodyPr>
            <a:lstStyle/>
            <a:p>
              <a:r>
                <a:rPr lang="en-US" sz="2400" dirty="0">
                  <a:solidFill>
                    <a:prstClr val="black"/>
                  </a:solidFill>
                  <a:latin typeface="Times" charset="0"/>
                  <a:ea typeface="Times" charset="0"/>
                  <a:cs typeface="Times" charset="0"/>
                </a:rPr>
                <a:t>wind </a:t>
              </a:r>
            </a:p>
            <a:p>
              <a:endParaRPr lang="en-US" sz="2400" dirty="0">
                <a:solidFill>
                  <a:prstClr val="black"/>
                </a:solidFill>
                <a:latin typeface="Times" charset="0"/>
                <a:ea typeface="Times" charset="0"/>
                <a:cs typeface="Times" charset="0"/>
              </a:endParaRPr>
            </a:p>
            <a:p>
              <a:r>
                <a:rPr lang="en-US" sz="2400" dirty="0">
                  <a:solidFill>
                    <a:prstClr val="black"/>
                  </a:solidFill>
                  <a:latin typeface="Times" charset="0"/>
                  <a:ea typeface="Times" charset="0"/>
                  <a:cs typeface="Times" charset="0"/>
                </a:rPr>
                <a:t>currents</a:t>
              </a:r>
              <a:endParaRPr lang="en-US" dirty="0">
                <a:solidFill>
                  <a:prstClr val="black"/>
                </a:solidFill>
                <a:latin typeface="Calibri"/>
              </a:endParaRPr>
            </a:p>
          </p:txBody>
        </p:sp>
        <p:cxnSp>
          <p:nvCxnSpPr>
            <p:cNvPr id="11" name="Straight Arrow Connector 10"/>
            <p:cNvCxnSpPr/>
            <p:nvPr/>
          </p:nvCxnSpPr>
          <p:spPr>
            <a:xfrm flipV="1">
              <a:off x="2049685" y="3034203"/>
              <a:ext cx="0" cy="46427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5310090" y="2579501"/>
            <a:ext cx="3641574" cy="830997"/>
          </a:xfrm>
          <a:prstGeom prst="rect">
            <a:avLst/>
          </a:prstGeom>
        </p:spPr>
        <p:txBody>
          <a:bodyPr wrap="none">
            <a:spAutoFit/>
          </a:bodyPr>
          <a:lstStyle/>
          <a:p>
            <a:r>
              <a:rPr lang="en-US" sz="2400" dirty="0">
                <a:solidFill>
                  <a:prstClr val="black"/>
                </a:solidFill>
                <a:latin typeface="Times" charset="0"/>
                <a:ea typeface="Times" charset="0"/>
                <a:cs typeface="Times" charset="0"/>
              </a:rPr>
              <a:t>Wind stress causes currents,</a:t>
            </a:r>
          </a:p>
          <a:p>
            <a:r>
              <a:rPr lang="en-US" sz="2400" dirty="0">
                <a:solidFill>
                  <a:prstClr val="black"/>
                </a:solidFill>
                <a:latin typeface="Times" charset="0"/>
                <a:ea typeface="Times" charset="0"/>
                <a:cs typeface="Times" charset="0"/>
              </a:rPr>
              <a:t>ocean gyres, upwelling </a:t>
            </a:r>
            <a:endParaRPr lang="en-US" dirty="0">
              <a:solidFill>
                <a:prstClr val="black"/>
              </a:solidFill>
              <a:latin typeface="Calibri"/>
            </a:endParaRPr>
          </a:p>
        </p:txBody>
      </p:sp>
      <p:grpSp>
        <p:nvGrpSpPr>
          <p:cNvPr id="29" name="Group 28"/>
          <p:cNvGrpSpPr/>
          <p:nvPr/>
        </p:nvGrpSpPr>
        <p:grpSpPr>
          <a:xfrm>
            <a:off x="2656735" y="3751013"/>
            <a:ext cx="4114800" cy="1635710"/>
            <a:chOff x="1135285" y="4400729"/>
            <a:chExt cx="4114800" cy="1635710"/>
          </a:xfrm>
        </p:grpSpPr>
        <p:cxnSp>
          <p:nvCxnSpPr>
            <p:cNvPr id="16" name="Straight Connector 15"/>
            <p:cNvCxnSpPr/>
            <p:nvPr/>
          </p:nvCxnSpPr>
          <p:spPr>
            <a:xfrm>
              <a:off x="1135285" y="5334000"/>
              <a:ext cx="4114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8935" y="5574774"/>
              <a:ext cx="3789820" cy="461665"/>
            </a:xfrm>
            <a:prstGeom prst="rect">
              <a:avLst/>
            </a:prstGeom>
            <a:noFill/>
          </p:spPr>
          <p:txBody>
            <a:bodyPr wrap="none" rtlCol="0">
              <a:spAutoFit/>
            </a:bodyPr>
            <a:lstStyle/>
            <a:p>
              <a:r>
                <a:rPr lang="en-US" sz="2400" dirty="0">
                  <a:solidFill>
                    <a:prstClr val="black"/>
                  </a:solidFill>
                  <a:latin typeface="Times" charset="0"/>
                  <a:ea typeface="Times" charset="0"/>
                  <a:cs typeface="Times" charset="0"/>
                </a:rPr>
                <a:t>saltier                         fresher </a:t>
              </a:r>
            </a:p>
          </p:txBody>
        </p:sp>
        <p:cxnSp>
          <p:nvCxnSpPr>
            <p:cNvPr id="18" name="Straight Arrow Connector 17"/>
            <p:cNvCxnSpPr/>
            <p:nvPr/>
          </p:nvCxnSpPr>
          <p:spPr>
            <a:xfrm flipV="1">
              <a:off x="1650604" y="4862394"/>
              <a:ext cx="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19600" y="4929553"/>
              <a:ext cx="0" cy="6147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11485" y="4400729"/>
              <a:ext cx="3665315" cy="461665"/>
            </a:xfrm>
            <a:prstGeom prst="rect">
              <a:avLst/>
            </a:prstGeom>
            <a:noFill/>
          </p:spPr>
          <p:txBody>
            <a:bodyPr wrap="square" rtlCol="0">
              <a:spAutoFit/>
            </a:bodyPr>
            <a:lstStyle/>
            <a:p>
              <a:r>
                <a:rPr lang="en-US" sz="2400" dirty="0">
                  <a:solidFill>
                    <a:prstClr val="black"/>
                  </a:solidFill>
                  <a:latin typeface="Times" charset="0"/>
                  <a:ea typeface="Times" charset="0"/>
                  <a:cs typeface="Times" charset="0"/>
                </a:rPr>
                <a:t>evap.                           </a:t>
              </a:r>
              <a:r>
                <a:rPr lang="en-US" sz="2400" dirty="0" err="1">
                  <a:solidFill>
                    <a:prstClr val="black"/>
                  </a:solidFill>
                  <a:latin typeface="Times" charset="0"/>
                  <a:ea typeface="Times" charset="0"/>
                  <a:cs typeface="Times" charset="0"/>
                </a:rPr>
                <a:t>precip</a:t>
              </a:r>
              <a:r>
                <a:rPr lang="en-US" sz="2400" dirty="0">
                  <a:solidFill>
                    <a:prstClr val="black"/>
                  </a:solidFill>
                  <a:latin typeface="Times" charset="0"/>
                  <a:ea typeface="Times" charset="0"/>
                  <a:cs typeface="Times" charset="0"/>
                </a:rPr>
                <a:t> </a:t>
              </a:r>
            </a:p>
          </p:txBody>
        </p:sp>
        <p:cxnSp>
          <p:nvCxnSpPr>
            <p:cNvPr id="25" name="Straight Arrow Connector 24"/>
            <p:cNvCxnSpPr/>
            <p:nvPr/>
          </p:nvCxnSpPr>
          <p:spPr>
            <a:xfrm>
              <a:off x="2430684" y="4663123"/>
              <a:ext cx="1226915" cy="99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7210655" y="4084120"/>
            <a:ext cx="2727029" cy="1200329"/>
          </a:xfrm>
          <a:prstGeom prst="rect">
            <a:avLst/>
          </a:prstGeom>
        </p:spPr>
        <p:txBody>
          <a:bodyPr wrap="none">
            <a:spAutoFit/>
          </a:bodyPr>
          <a:lstStyle/>
          <a:p>
            <a:r>
              <a:rPr lang="en-US" sz="2400" dirty="0">
                <a:solidFill>
                  <a:prstClr val="black"/>
                </a:solidFill>
                <a:latin typeface="Times" charset="0"/>
                <a:ea typeface="Times" charset="0"/>
                <a:cs typeface="Times" charset="0"/>
              </a:rPr>
              <a:t>Latent heat transport</a:t>
            </a:r>
          </a:p>
          <a:p>
            <a:r>
              <a:rPr lang="en-US" sz="2400" dirty="0">
                <a:solidFill>
                  <a:prstClr val="black"/>
                </a:solidFill>
                <a:latin typeface="Times" charset="0"/>
                <a:ea typeface="Times" charset="0"/>
                <a:cs typeface="Times" charset="0"/>
              </a:rPr>
              <a:t>linked to ocean</a:t>
            </a:r>
          </a:p>
          <a:p>
            <a:r>
              <a:rPr lang="en-US" sz="2400" dirty="0">
                <a:solidFill>
                  <a:prstClr val="black"/>
                </a:solidFill>
                <a:latin typeface="Times" charset="0"/>
                <a:ea typeface="Times" charset="0"/>
                <a:cs typeface="Times" charset="0"/>
              </a:rPr>
              <a:t>salinity</a:t>
            </a:r>
            <a:endParaRPr lang="en-US" sz="2400" dirty="0">
              <a:solidFill>
                <a:prstClr val="black"/>
              </a:solidFill>
              <a:latin typeface="Calibri"/>
            </a:endParaRPr>
          </a:p>
        </p:txBody>
      </p:sp>
      <p:sp>
        <p:nvSpPr>
          <p:cNvPr id="34" name="Rectangle 33"/>
          <p:cNvSpPr/>
          <p:nvPr/>
        </p:nvSpPr>
        <p:spPr>
          <a:xfrm>
            <a:off x="7144324" y="5542572"/>
            <a:ext cx="3139001" cy="830997"/>
          </a:xfrm>
          <a:prstGeom prst="rect">
            <a:avLst/>
          </a:prstGeom>
        </p:spPr>
        <p:txBody>
          <a:bodyPr wrap="none">
            <a:spAutoFit/>
          </a:bodyPr>
          <a:lstStyle/>
          <a:p>
            <a:r>
              <a:rPr lang="en-US" sz="2400" dirty="0">
                <a:solidFill>
                  <a:prstClr val="black"/>
                </a:solidFill>
                <a:latin typeface="Times" charset="0"/>
                <a:ea typeface="Times" charset="0"/>
                <a:cs typeface="Times" charset="0"/>
              </a:rPr>
              <a:t>Extra heat and CO</a:t>
            </a:r>
            <a:r>
              <a:rPr lang="en-US" sz="2400" baseline="-25000" dirty="0">
                <a:solidFill>
                  <a:prstClr val="black"/>
                </a:solidFill>
                <a:latin typeface="Times" charset="0"/>
                <a:ea typeface="Times" charset="0"/>
                <a:cs typeface="Times" charset="0"/>
              </a:rPr>
              <a:t>2</a:t>
            </a:r>
            <a:r>
              <a:rPr lang="en-US" sz="2400" dirty="0">
                <a:solidFill>
                  <a:prstClr val="black"/>
                </a:solidFill>
                <a:latin typeface="Times" charset="0"/>
                <a:ea typeface="Times" charset="0"/>
                <a:cs typeface="Times" charset="0"/>
              </a:rPr>
              <a:t> stay</a:t>
            </a:r>
          </a:p>
          <a:p>
            <a:r>
              <a:rPr lang="en-US" sz="2400" dirty="0">
                <a:solidFill>
                  <a:prstClr val="black"/>
                </a:solidFill>
                <a:latin typeface="Times" charset="0"/>
                <a:ea typeface="Times" charset="0"/>
                <a:cs typeface="Times" charset="0"/>
              </a:rPr>
              <a:t>in ocean for ~1000 </a:t>
            </a:r>
            <a:r>
              <a:rPr lang="en-US" sz="2400" dirty="0" err="1">
                <a:solidFill>
                  <a:prstClr val="black"/>
                </a:solidFill>
                <a:latin typeface="Times" charset="0"/>
                <a:ea typeface="Times" charset="0"/>
                <a:cs typeface="Times" charset="0"/>
              </a:rPr>
              <a:t>yr</a:t>
            </a:r>
            <a:r>
              <a:rPr lang="en-US" sz="2400" dirty="0">
                <a:solidFill>
                  <a:prstClr val="black"/>
                </a:solidFill>
                <a:latin typeface="Times" charset="0"/>
                <a:ea typeface="Times" charset="0"/>
                <a:cs typeface="Times" charset="0"/>
              </a:rPr>
              <a:t> </a:t>
            </a:r>
            <a:endParaRPr lang="en-US" dirty="0">
              <a:solidFill>
                <a:prstClr val="black"/>
              </a:solidFill>
              <a:latin typeface="Calibri"/>
            </a:endParaRPr>
          </a:p>
        </p:txBody>
      </p:sp>
      <p:grpSp>
        <p:nvGrpSpPr>
          <p:cNvPr id="39" name="Group 38"/>
          <p:cNvGrpSpPr/>
          <p:nvPr/>
        </p:nvGrpSpPr>
        <p:grpSpPr>
          <a:xfrm>
            <a:off x="2590800" y="5715001"/>
            <a:ext cx="4041008" cy="882001"/>
            <a:chOff x="1206527" y="5936529"/>
            <a:chExt cx="4041008" cy="882001"/>
          </a:xfrm>
        </p:grpSpPr>
        <p:cxnSp>
          <p:nvCxnSpPr>
            <p:cNvPr id="30" name="Straight Connector 29"/>
            <p:cNvCxnSpPr/>
            <p:nvPr/>
          </p:nvCxnSpPr>
          <p:spPr>
            <a:xfrm>
              <a:off x="1206527" y="6168664"/>
              <a:ext cx="40410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362200" y="5936529"/>
              <a:ext cx="0" cy="46427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191000" y="5936529"/>
              <a:ext cx="0" cy="46427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780339" y="6356865"/>
              <a:ext cx="1125629" cy="461665"/>
            </a:xfrm>
            <a:prstGeom prst="rect">
              <a:avLst/>
            </a:prstGeom>
          </p:spPr>
          <p:txBody>
            <a:bodyPr wrap="none">
              <a:spAutoFit/>
            </a:bodyPr>
            <a:lstStyle/>
            <a:p>
              <a:r>
                <a:rPr lang="en-US" sz="2400" dirty="0">
                  <a:solidFill>
                    <a:prstClr val="black"/>
                  </a:solidFill>
                  <a:latin typeface="Times" charset="0"/>
                  <a:ea typeface="Times" charset="0"/>
                  <a:cs typeface="Times" charset="0"/>
                </a:rPr>
                <a:t>CO</a:t>
              </a:r>
              <a:r>
                <a:rPr lang="en-US" sz="2400" baseline="-25000" dirty="0">
                  <a:solidFill>
                    <a:prstClr val="black"/>
                  </a:solidFill>
                  <a:latin typeface="Times" charset="0"/>
                  <a:ea typeface="Times" charset="0"/>
                  <a:cs typeface="Times" charset="0"/>
                </a:rPr>
                <a:t>2        </a:t>
              </a:r>
              <a:endParaRPr lang="en-US" dirty="0">
                <a:solidFill>
                  <a:prstClr val="black"/>
                </a:solidFill>
                <a:latin typeface="Calibri"/>
              </a:endParaRPr>
            </a:p>
          </p:txBody>
        </p:sp>
        <p:sp>
          <p:nvSpPr>
            <p:cNvPr id="38" name="Rectangle 37"/>
            <p:cNvSpPr/>
            <p:nvPr/>
          </p:nvSpPr>
          <p:spPr>
            <a:xfrm>
              <a:off x="1774742" y="6346992"/>
              <a:ext cx="1729961" cy="461665"/>
            </a:xfrm>
            <a:prstGeom prst="rect">
              <a:avLst/>
            </a:prstGeom>
          </p:spPr>
          <p:txBody>
            <a:bodyPr wrap="none">
              <a:spAutoFit/>
            </a:bodyPr>
            <a:lstStyle/>
            <a:p>
              <a:r>
                <a:rPr lang="en-US" sz="2400" dirty="0">
                  <a:solidFill>
                    <a:prstClr val="black"/>
                  </a:solidFill>
                  <a:latin typeface="Times" charset="0"/>
                  <a:ea typeface="Times" charset="0"/>
                  <a:cs typeface="Times" charset="0"/>
                </a:rPr>
                <a:t>Heat storage</a:t>
              </a:r>
              <a:endParaRPr lang="en-US" dirty="0">
                <a:solidFill>
                  <a:prstClr val="black"/>
                </a:solidFill>
                <a:latin typeface="Calibri"/>
              </a:endParaRPr>
            </a:p>
          </p:txBody>
        </p:sp>
      </p:grpSp>
    </p:spTree>
    <p:extLst>
      <p:ext uri="{BB962C8B-B14F-4D97-AF65-F5344CB8AC3E}">
        <p14:creationId xmlns:p14="http://schemas.microsoft.com/office/powerpoint/2010/main" val="84537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DEE913-4467-C631-B4AF-F037281CAE7E}"/>
              </a:ext>
            </a:extLst>
          </p:cNvPr>
          <p:cNvPicPr>
            <a:picLocks noChangeAspect="1"/>
          </p:cNvPicPr>
          <p:nvPr/>
        </p:nvPicPr>
        <p:blipFill>
          <a:blip r:embed="rId2"/>
          <a:stretch>
            <a:fillRect/>
          </a:stretch>
        </p:blipFill>
        <p:spPr>
          <a:xfrm>
            <a:off x="814952" y="377126"/>
            <a:ext cx="9515958" cy="3171986"/>
          </a:xfrm>
          <a:prstGeom prst="rect">
            <a:avLst/>
          </a:prstGeom>
        </p:spPr>
      </p:pic>
    </p:spTree>
    <p:extLst>
      <p:ext uri="{BB962C8B-B14F-4D97-AF65-F5344CB8AC3E}">
        <p14:creationId xmlns:p14="http://schemas.microsoft.com/office/powerpoint/2010/main" val="108143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p:txBody>
          <a:bodyPr/>
          <a:lstStyle/>
          <a:p>
            <a:pPr eaLnBrk="1" hangingPunct="1">
              <a:defRPr/>
            </a:pPr>
            <a:endParaRPr lang="x-none" altLang="x-none"/>
          </a:p>
        </p:txBody>
      </p:sp>
      <p:pic>
        <p:nvPicPr>
          <p:cNvPr id="29700"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1111"/>
          <a:stretch>
            <a:fillRect/>
          </a:stretch>
        </p:blipFill>
        <p:spPr>
          <a:xfrm>
            <a:off x="1524000" y="0"/>
            <a:ext cx="9144000" cy="6096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9703" name="Text Box 7"/>
          <p:cNvSpPr txBox="1">
            <a:spLocks noChangeArrowheads="1"/>
          </p:cNvSpPr>
          <p:nvPr/>
        </p:nvSpPr>
        <p:spPr bwMode="auto">
          <a:xfrm>
            <a:off x="1736726" y="6096000"/>
            <a:ext cx="862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x-none">
                <a:solidFill>
                  <a:prstClr val="black"/>
                </a:solidFill>
                <a:latin typeface="Times New Roman" charset="0"/>
              </a:rPr>
              <a:t>Figure 3.14.  Average surface salinity during August, contour interval 0.2 ppt </a:t>
            </a:r>
          </a:p>
          <a:p>
            <a:pPr>
              <a:defRPr/>
            </a:pPr>
            <a:r>
              <a:rPr lang="en-US" altLang="x-none">
                <a:solidFill>
                  <a:prstClr val="black"/>
                </a:solidFill>
                <a:latin typeface="Times New Roman" charset="0"/>
              </a:rPr>
              <a:t>[World Ocean Atlas 2001].</a:t>
            </a:r>
          </a:p>
          <a:p>
            <a:pPr>
              <a:defRPr/>
            </a:pPr>
            <a:endParaRPr lang="en-US" altLang="x-none">
              <a:solidFill>
                <a:prstClr val="black"/>
              </a:solidFill>
              <a:latin typeface="Times New Roman" charset="0"/>
            </a:endParaRPr>
          </a:p>
        </p:txBody>
      </p:sp>
    </p:spTree>
    <p:extLst>
      <p:ext uri="{BB962C8B-B14F-4D97-AF65-F5344CB8AC3E}">
        <p14:creationId xmlns:p14="http://schemas.microsoft.com/office/powerpoint/2010/main" val="75281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pPr eaLnBrk="1" hangingPunct="1">
              <a:defRPr/>
            </a:pPr>
            <a:endParaRPr lang="x-none" altLang="x-none"/>
          </a:p>
        </p:txBody>
      </p:sp>
      <p:pic>
        <p:nvPicPr>
          <p:cNvPr id="31748"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555"/>
          <a:stretch>
            <a:fillRect/>
          </a:stretch>
        </p:blipFill>
        <p:spPr>
          <a:xfrm>
            <a:off x="1524000" y="0"/>
            <a:ext cx="9144000" cy="579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1751" name="Text Box 7"/>
          <p:cNvSpPr txBox="1">
            <a:spLocks noChangeArrowheads="1"/>
          </p:cNvSpPr>
          <p:nvPr/>
        </p:nvSpPr>
        <p:spPr bwMode="auto">
          <a:xfrm>
            <a:off x="1584325" y="5829300"/>
            <a:ext cx="8578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x-none">
                <a:solidFill>
                  <a:prstClr val="black"/>
                </a:solidFill>
                <a:latin typeface="Times New Roman" charset="0"/>
              </a:rPr>
              <a:t>Figure 3.16.  Idealized “conveyor belt” view of the thermohaline circulation, with sinking</a:t>
            </a:r>
          </a:p>
          <a:p>
            <a:pPr>
              <a:defRPr/>
            </a:pPr>
            <a:r>
              <a:rPr lang="en-US" altLang="x-none">
                <a:solidFill>
                  <a:prstClr val="black"/>
                </a:solidFill>
                <a:latin typeface="Times New Roman" charset="0"/>
              </a:rPr>
              <a:t>in the North Atlantic, spreading throughout the deep ocean, rising, and return at the surface.</a:t>
            </a:r>
          </a:p>
          <a:p>
            <a:pPr>
              <a:defRPr/>
            </a:pPr>
            <a:endParaRPr lang="en-US" altLang="x-none">
              <a:solidFill>
                <a:prstClr val="black"/>
              </a:solidFill>
              <a:latin typeface="Calibri"/>
            </a:endParaRPr>
          </a:p>
        </p:txBody>
      </p:sp>
    </p:spTree>
    <p:extLst>
      <p:ext uri="{BB962C8B-B14F-4D97-AF65-F5344CB8AC3E}">
        <p14:creationId xmlns:p14="http://schemas.microsoft.com/office/powerpoint/2010/main" val="112160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67"/>
          <p:cNvGrpSpPr/>
          <p:nvPr/>
        </p:nvGrpSpPr>
        <p:grpSpPr>
          <a:xfrm>
            <a:off x="1342506" y="268904"/>
            <a:ext cx="9563401" cy="6258616"/>
            <a:chOff x="1342506" y="268904"/>
            <a:chExt cx="9563401" cy="6258616"/>
          </a:xfrm>
        </p:grpSpPr>
        <p:sp>
          <p:nvSpPr>
            <p:cNvPr id="2" name="Frame 1"/>
            <p:cNvSpPr/>
            <p:nvPr/>
          </p:nvSpPr>
          <p:spPr>
            <a:xfrm>
              <a:off x="1431773" y="765205"/>
              <a:ext cx="3821374" cy="3398292"/>
            </a:xfrm>
            <a:prstGeom prst="frame">
              <a:avLst>
                <a:gd name="adj1"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ame 2"/>
            <p:cNvSpPr/>
            <p:nvPr/>
          </p:nvSpPr>
          <p:spPr>
            <a:xfrm>
              <a:off x="6904319" y="772131"/>
              <a:ext cx="3821374" cy="3398292"/>
            </a:xfrm>
            <a:prstGeom prst="frame">
              <a:avLst>
                <a:gd name="adj1"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5" name="Straight Connector 4"/>
            <p:cNvCxnSpPr>
              <a:endCxn id="2" idx="3"/>
            </p:cNvCxnSpPr>
            <p:nvPr/>
          </p:nvCxnSpPr>
          <p:spPr>
            <a:xfrm>
              <a:off x="1431773" y="2452252"/>
              <a:ext cx="3821374" cy="120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8" idx="3"/>
            </p:cNvCxnSpPr>
            <p:nvPr/>
          </p:nvCxnSpPr>
          <p:spPr>
            <a:xfrm>
              <a:off x="6904318" y="2479960"/>
              <a:ext cx="3821374" cy="120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31772" y="2492059"/>
              <a:ext cx="3306483" cy="1020068"/>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904317" y="2783987"/>
              <a:ext cx="3821375" cy="353291"/>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0328169" y="1846472"/>
              <a:ext cx="208337" cy="461079"/>
            </a:xfrm>
            <a:custGeom>
              <a:avLst/>
              <a:gdLst>
                <a:gd name="connsiteX0" fmla="*/ 41958 w 208337"/>
                <a:gd name="connsiteY0" fmla="*/ 439528 h 461079"/>
                <a:gd name="connsiteX1" fmla="*/ 125086 w 208337"/>
                <a:gd name="connsiteY1" fmla="*/ 460310 h 461079"/>
                <a:gd name="connsiteX2" fmla="*/ 208213 w 208337"/>
                <a:gd name="connsiteY2" fmla="*/ 252492 h 461079"/>
                <a:gd name="connsiteX3" fmla="*/ 187431 w 208337"/>
                <a:gd name="connsiteY3" fmla="*/ 23892 h 461079"/>
                <a:gd name="connsiteX4" fmla="*/ 125086 w 208337"/>
                <a:gd name="connsiteY4" fmla="*/ 3110 h 461079"/>
                <a:gd name="connsiteX5" fmla="*/ 83522 w 208337"/>
                <a:gd name="connsiteY5" fmla="*/ 65455 h 461079"/>
                <a:gd name="connsiteX6" fmla="*/ 21176 w 208337"/>
                <a:gd name="connsiteY6" fmla="*/ 23892 h 461079"/>
                <a:gd name="connsiteX7" fmla="*/ 395 w 208337"/>
                <a:gd name="connsiteY7" fmla="*/ 86237 h 461079"/>
                <a:gd name="connsiteX8" fmla="*/ 21176 w 208337"/>
                <a:gd name="connsiteY8" fmla="*/ 190146 h 461079"/>
                <a:gd name="connsiteX9" fmla="*/ 395 w 208337"/>
                <a:gd name="connsiteY9" fmla="*/ 294055 h 461079"/>
                <a:gd name="connsiteX10" fmla="*/ 41958 w 208337"/>
                <a:gd name="connsiteY10" fmla="*/ 439528 h 4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337" h="461079">
                  <a:moveTo>
                    <a:pt x="41958" y="439528"/>
                  </a:moveTo>
                  <a:cubicBezTo>
                    <a:pt x="62740" y="467237"/>
                    <a:pt x="96524" y="460310"/>
                    <a:pt x="125086" y="460310"/>
                  </a:cubicBezTo>
                  <a:cubicBezTo>
                    <a:pt x="242428" y="460310"/>
                    <a:pt x="197936" y="344984"/>
                    <a:pt x="208213" y="252492"/>
                  </a:cubicBezTo>
                  <a:cubicBezTo>
                    <a:pt x="201286" y="176292"/>
                    <a:pt x="211627" y="96480"/>
                    <a:pt x="187431" y="23892"/>
                  </a:cubicBezTo>
                  <a:cubicBezTo>
                    <a:pt x="180504" y="3110"/>
                    <a:pt x="145425" y="-5026"/>
                    <a:pt x="125086" y="3110"/>
                  </a:cubicBezTo>
                  <a:cubicBezTo>
                    <a:pt x="101896" y="12386"/>
                    <a:pt x="97377" y="44673"/>
                    <a:pt x="83522" y="65455"/>
                  </a:cubicBezTo>
                  <a:cubicBezTo>
                    <a:pt x="62740" y="51601"/>
                    <a:pt x="45407" y="17834"/>
                    <a:pt x="21176" y="23892"/>
                  </a:cubicBezTo>
                  <a:cubicBezTo>
                    <a:pt x="-76" y="29205"/>
                    <a:pt x="395" y="64331"/>
                    <a:pt x="395" y="86237"/>
                  </a:cubicBezTo>
                  <a:cubicBezTo>
                    <a:pt x="395" y="121559"/>
                    <a:pt x="14249" y="155510"/>
                    <a:pt x="21176" y="190146"/>
                  </a:cubicBezTo>
                  <a:cubicBezTo>
                    <a:pt x="14249" y="224782"/>
                    <a:pt x="-2803" y="258878"/>
                    <a:pt x="395" y="294055"/>
                  </a:cubicBezTo>
                  <a:cubicBezTo>
                    <a:pt x="15282" y="457814"/>
                    <a:pt x="21176" y="411819"/>
                    <a:pt x="41958" y="4395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24"/>
            <p:cNvSpPr/>
            <p:nvPr/>
          </p:nvSpPr>
          <p:spPr>
            <a:xfrm>
              <a:off x="8714712" y="1773530"/>
              <a:ext cx="208337" cy="461079"/>
            </a:xfrm>
            <a:custGeom>
              <a:avLst/>
              <a:gdLst>
                <a:gd name="connsiteX0" fmla="*/ 41958 w 208337"/>
                <a:gd name="connsiteY0" fmla="*/ 439528 h 461079"/>
                <a:gd name="connsiteX1" fmla="*/ 125086 w 208337"/>
                <a:gd name="connsiteY1" fmla="*/ 460310 h 461079"/>
                <a:gd name="connsiteX2" fmla="*/ 208213 w 208337"/>
                <a:gd name="connsiteY2" fmla="*/ 252492 h 461079"/>
                <a:gd name="connsiteX3" fmla="*/ 187431 w 208337"/>
                <a:gd name="connsiteY3" fmla="*/ 23892 h 461079"/>
                <a:gd name="connsiteX4" fmla="*/ 125086 w 208337"/>
                <a:gd name="connsiteY4" fmla="*/ 3110 h 461079"/>
                <a:gd name="connsiteX5" fmla="*/ 83522 w 208337"/>
                <a:gd name="connsiteY5" fmla="*/ 65455 h 461079"/>
                <a:gd name="connsiteX6" fmla="*/ 21176 w 208337"/>
                <a:gd name="connsiteY6" fmla="*/ 23892 h 461079"/>
                <a:gd name="connsiteX7" fmla="*/ 395 w 208337"/>
                <a:gd name="connsiteY7" fmla="*/ 86237 h 461079"/>
                <a:gd name="connsiteX8" fmla="*/ 21176 w 208337"/>
                <a:gd name="connsiteY8" fmla="*/ 190146 h 461079"/>
                <a:gd name="connsiteX9" fmla="*/ 395 w 208337"/>
                <a:gd name="connsiteY9" fmla="*/ 294055 h 461079"/>
                <a:gd name="connsiteX10" fmla="*/ 41958 w 208337"/>
                <a:gd name="connsiteY10" fmla="*/ 439528 h 4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337" h="461079">
                  <a:moveTo>
                    <a:pt x="41958" y="439528"/>
                  </a:moveTo>
                  <a:cubicBezTo>
                    <a:pt x="62740" y="467237"/>
                    <a:pt x="96524" y="460310"/>
                    <a:pt x="125086" y="460310"/>
                  </a:cubicBezTo>
                  <a:cubicBezTo>
                    <a:pt x="242428" y="460310"/>
                    <a:pt x="197936" y="344984"/>
                    <a:pt x="208213" y="252492"/>
                  </a:cubicBezTo>
                  <a:cubicBezTo>
                    <a:pt x="201286" y="176292"/>
                    <a:pt x="211627" y="96480"/>
                    <a:pt x="187431" y="23892"/>
                  </a:cubicBezTo>
                  <a:cubicBezTo>
                    <a:pt x="180504" y="3110"/>
                    <a:pt x="145425" y="-5026"/>
                    <a:pt x="125086" y="3110"/>
                  </a:cubicBezTo>
                  <a:cubicBezTo>
                    <a:pt x="101896" y="12386"/>
                    <a:pt x="97377" y="44673"/>
                    <a:pt x="83522" y="65455"/>
                  </a:cubicBezTo>
                  <a:cubicBezTo>
                    <a:pt x="62740" y="51601"/>
                    <a:pt x="45407" y="17834"/>
                    <a:pt x="21176" y="23892"/>
                  </a:cubicBezTo>
                  <a:cubicBezTo>
                    <a:pt x="-76" y="29205"/>
                    <a:pt x="395" y="64331"/>
                    <a:pt x="395" y="86237"/>
                  </a:cubicBezTo>
                  <a:cubicBezTo>
                    <a:pt x="395" y="121559"/>
                    <a:pt x="14249" y="155510"/>
                    <a:pt x="21176" y="190146"/>
                  </a:cubicBezTo>
                  <a:cubicBezTo>
                    <a:pt x="14249" y="224782"/>
                    <a:pt x="-2803" y="258878"/>
                    <a:pt x="395" y="294055"/>
                  </a:cubicBezTo>
                  <a:cubicBezTo>
                    <a:pt x="15282" y="457814"/>
                    <a:pt x="21176" y="411819"/>
                    <a:pt x="41958" y="4395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25"/>
            <p:cNvSpPr/>
            <p:nvPr/>
          </p:nvSpPr>
          <p:spPr>
            <a:xfrm>
              <a:off x="7184602" y="1442313"/>
              <a:ext cx="312547" cy="875390"/>
            </a:xfrm>
            <a:custGeom>
              <a:avLst/>
              <a:gdLst>
                <a:gd name="connsiteX0" fmla="*/ 63165 w 312547"/>
                <a:gd name="connsiteY0" fmla="*/ 852055 h 875390"/>
                <a:gd name="connsiteX1" fmla="*/ 270984 w 312547"/>
                <a:gd name="connsiteY1" fmla="*/ 852055 h 875390"/>
                <a:gd name="connsiteX2" fmla="*/ 312547 w 312547"/>
                <a:gd name="connsiteY2" fmla="*/ 789709 h 875390"/>
                <a:gd name="connsiteX3" fmla="*/ 291765 w 312547"/>
                <a:gd name="connsiteY3" fmla="*/ 685800 h 875390"/>
                <a:gd name="connsiteX4" fmla="*/ 167074 w 312547"/>
                <a:gd name="connsiteY4" fmla="*/ 602673 h 875390"/>
                <a:gd name="connsiteX5" fmla="*/ 229420 w 312547"/>
                <a:gd name="connsiteY5" fmla="*/ 581891 h 875390"/>
                <a:gd name="connsiteX6" fmla="*/ 187856 w 312547"/>
                <a:gd name="connsiteY6" fmla="*/ 374073 h 875390"/>
                <a:gd name="connsiteX7" fmla="*/ 208638 w 312547"/>
                <a:gd name="connsiteY7" fmla="*/ 311728 h 875390"/>
                <a:gd name="connsiteX8" fmla="*/ 250202 w 312547"/>
                <a:gd name="connsiteY8" fmla="*/ 249382 h 875390"/>
                <a:gd name="connsiteX9" fmla="*/ 208638 w 312547"/>
                <a:gd name="connsiteY9" fmla="*/ 124691 h 875390"/>
                <a:gd name="connsiteX10" fmla="*/ 187856 w 312547"/>
                <a:gd name="connsiteY10" fmla="*/ 62346 h 875390"/>
                <a:gd name="connsiteX11" fmla="*/ 250202 w 312547"/>
                <a:gd name="connsiteY11" fmla="*/ 41564 h 875390"/>
                <a:gd name="connsiteX12" fmla="*/ 187856 w 312547"/>
                <a:gd name="connsiteY12" fmla="*/ 20782 h 875390"/>
                <a:gd name="connsiteX13" fmla="*/ 21602 w 312547"/>
                <a:gd name="connsiteY13" fmla="*/ 0 h 875390"/>
                <a:gd name="connsiteX14" fmla="*/ 42384 w 312547"/>
                <a:gd name="connsiteY14" fmla="*/ 207818 h 875390"/>
                <a:gd name="connsiteX15" fmla="*/ 42384 w 312547"/>
                <a:gd name="connsiteY15" fmla="*/ 519546 h 875390"/>
                <a:gd name="connsiteX16" fmla="*/ 21602 w 312547"/>
                <a:gd name="connsiteY16" fmla="*/ 748146 h 875390"/>
                <a:gd name="connsiteX17" fmla="*/ 63165 w 312547"/>
                <a:gd name="connsiteY17" fmla="*/ 852055 h 87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547" h="875390">
                  <a:moveTo>
                    <a:pt x="63165" y="852055"/>
                  </a:moveTo>
                  <a:cubicBezTo>
                    <a:pt x="104729" y="869373"/>
                    <a:pt x="186060" y="894518"/>
                    <a:pt x="270984" y="852055"/>
                  </a:cubicBezTo>
                  <a:cubicBezTo>
                    <a:pt x="293324" y="840885"/>
                    <a:pt x="298693" y="810491"/>
                    <a:pt x="312547" y="789709"/>
                  </a:cubicBezTo>
                  <a:cubicBezTo>
                    <a:pt x="305620" y="755073"/>
                    <a:pt x="313451" y="713682"/>
                    <a:pt x="291765" y="685800"/>
                  </a:cubicBezTo>
                  <a:cubicBezTo>
                    <a:pt x="261097" y="646369"/>
                    <a:pt x="167074" y="602673"/>
                    <a:pt x="167074" y="602673"/>
                  </a:cubicBezTo>
                  <a:cubicBezTo>
                    <a:pt x="187856" y="595746"/>
                    <a:pt x="224107" y="603143"/>
                    <a:pt x="229420" y="581891"/>
                  </a:cubicBezTo>
                  <a:cubicBezTo>
                    <a:pt x="243066" y="527308"/>
                    <a:pt x="207346" y="432543"/>
                    <a:pt x="187856" y="374073"/>
                  </a:cubicBezTo>
                  <a:cubicBezTo>
                    <a:pt x="194783" y="353291"/>
                    <a:pt x="198841" y="331321"/>
                    <a:pt x="208638" y="311728"/>
                  </a:cubicBezTo>
                  <a:cubicBezTo>
                    <a:pt x="219808" y="289388"/>
                    <a:pt x="250202" y="274359"/>
                    <a:pt x="250202" y="249382"/>
                  </a:cubicBezTo>
                  <a:cubicBezTo>
                    <a:pt x="250202" y="205570"/>
                    <a:pt x="222493" y="166255"/>
                    <a:pt x="208638" y="124691"/>
                  </a:cubicBezTo>
                  <a:lnTo>
                    <a:pt x="187856" y="62346"/>
                  </a:lnTo>
                  <a:cubicBezTo>
                    <a:pt x="208638" y="55419"/>
                    <a:pt x="250202" y="63470"/>
                    <a:pt x="250202" y="41564"/>
                  </a:cubicBezTo>
                  <a:cubicBezTo>
                    <a:pt x="250202" y="19658"/>
                    <a:pt x="209409" y="24701"/>
                    <a:pt x="187856" y="20782"/>
                  </a:cubicBezTo>
                  <a:cubicBezTo>
                    <a:pt x="132908" y="10791"/>
                    <a:pt x="77020" y="6927"/>
                    <a:pt x="21602" y="0"/>
                  </a:cubicBezTo>
                  <a:cubicBezTo>
                    <a:pt x="28529" y="69273"/>
                    <a:pt x="42384" y="138200"/>
                    <a:pt x="42384" y="207818"/>
                  </a:cubicBezTo>
                  <a:cubicBezTo>
                    <a:pt x="42384" y="546834"/>
                    <a:pt x="-10712" y="360259"/>
                    <a:pt x="42384" y="519546"/>
                  </a:cubicBezTo>
                  <a:cubicBezTo>
                    <a:pt x="4652" y="632741"/>
                    <a:pt x="-19867" y="637561"/>
                    <a:pt x="21602" y="748146"/>
                  </a:cubicBezTo>
                  <a:cubicBezTo>
                    <a:pt x="67008" y="869228"/>
                    <a:pt x="21601" y="834737"/>
                    <a:pt x="63165" y="85205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27"/>
            <p:cNvSpPr/>
            <p:nvPr/>
          </p:nvSpPr>
          <p:spPr>
            <a:xfrm>
              <a:off x="2433655" y="1098025"/>
              <a:ext cx="275506" cy="1144224"/>
            </a:xfrm>
            <a:custGeom>
              <a:avLst/>
              <a:gdLst>
                <a:gd name="connsiteX0" fmla="*/ 105943 w 334543"/>
                <a:gd name="connsiteY0" fmla="*/ 874391 h 926021"/>
                <a:gd name="connsiteX1" fmla="*/ 292979 w 334543"/>
                <a:gd name="connsiteY1" fmla="*/ 895172 h 926021"/>
                <a:gd name="connsiteX2" fmla="*/ 334543 w 334543"/>
                <a:gd name="connsiteY2" fmla="*/ 728918 h 926021"/>
                <a:gd name="connsiteX3" fmla="*/ 272197 w 334543"/>
                <a:gd name="connsiteY3" fmla="*/ 687354 h 926021"/>
                <a:gd name="connsiteX4" fmla="*/ 313761 w 334543"/>
                <a:gd name="connsiteY4" fmla="*/ 541882 h 926021"/>
                <a:gd name="connsiteX5" fmla="*/ 292979 w 334543"/>
                <a:gd name="connsiteY5" fmla="*/ 479536 h 926021"/>
                <a:gd name="connsiteX6" fmla="*/ 230633 w 334543"/>
                <a:gd name="connsiteY6" fmla="*/ 458754 h 926021"/>
                <a:gd name="connsiteX7" fmla="*/ 272197 w 334543"/>
                <a:gd name="connsiteY7" fmla="*/ 334063 h 926021"/>
                <a:gd name="connsiteX8" fmla="*/ 209852 w 334543"/>
                <a:gd name="connsiteY8" fmla="*/ 292500 h 926021"/>
                <a:gd name="connsiteX9" fmla="*/ 147506 w 334543"/>
                <a:gd name="connsiteY9" fmla="*/ 271718 h 926021"/>
                <a:gd name="connsiteX10" fmla="*/ 230633 w 334543"/>
                <a:gd name="connsiteY10" fmla="*/ 147027 h 926021"/>
                <a:gd name="connsiteX11" fmla="*/ 209852 w 334543"/>
                <a:gd name="connsiteY11" fmla="*/ 22336 h 926021"/>
                <a:gd name="connsiteX12" fmla="*/ 126724 w 334543"/>
                <a:gd name="connsiteY12" fmla="*/ 209372 h 926021"/>
                <a:gd name="connsiteX13" fmla="*/ 209852 w 334543"/>
                <a:gd name="connsiteY13" fmla="*/ 84682 h 926021"/>
                <a:gd name="connsiteX14" fmla="*/ 189070 w 334543"/>
                <a:gd name="connsiteY14" fmla="*/ 1554 h 926021"/>
                <a:gd name="connsiteX15" fmla="*/ 22815 w 334543"/>
                <a:gd name="connsiteY15" fmla="*/ 43118 h 926021"/>
                <a:gd name="connsiteX16" fmla="*/ 22815 w 334543"/>
                <a:gd name="connsiteY16" fmla="*/ 271718 h 926021"/>
                <a:gd name="connsiteX17" fmla="*/ 2033 w 334543"/>
                <a:gd name="connsiteY17" fmla="*/ 375627 h 926021"/>
                <a:gd name="connsiteX18" fmla="*/ 2033 w 334543"/>
                <a:gd name="connsiteY18" fmla="*/ 500318 h 926021"/>
                <a:gd name="connsiteX19" fmla="*/ 64379 w 334543"/>
                <a:gd name="connsiteY19" fmla="*/ 625009 h 926021"/>
                <a:gd name="connsiteX20" fmla="*/ 85161 w 334543"/>
                <a:gd name="connsiteY20" fmla="*/ 728918 h 926021"/>
                <a:gd name="connsiteX21" fmla="*/ 105943 w 334543"/>
                <a:gd name="connsiteY21" fmla="*/ 874391 h 9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543" h="926021">
                  <a:moveTo>
                    <a:pt x="105943" y="874391"/>
                  </a:moveTo>
                  <a:cubicBezTo>
                    <a:pt x="140579" y="902100"/>
                    <a:pt x="240339" y="962852"/>
                    <a:pt x="292979" y="895172"/>
                  </a:cubicBezTo>
                  <a:cubicBezTo>
                    <a:pt x="328050" y="850081"/>
                    <a:pt x="334543" y="728918"/>
                    <a:pt x="334543" y="728918"/>
                  </a:cubicBezTo>
                  <a:cubicBezTo>
                    <a:pt x="313761" y="715063"/>
                    <a:pt x="280095" y="711049"/>
                    <a:pt x="272197" y="687354"/>
                  </a:cubicBezTo>
                  <a:cubicBezTo>
                    <a:pt x="267848" y="674306"/>
                    <a:pt x="307296" y="561275"/>
                    <a:pt x="313761" y="541882"/>
                  </a:cubicBezTo>
                  <a:cubicBezTo>
                    <a:pt x="306834" y="521100"/>
                    <a:pt x="308469" y="495026"/>
                    <a:pt x="292979" y="479536"/>
                  </a:cubicBezTo>
                  <a:cubicBezTo>
                    <a:pt x="277489" y="464046"/>
                    <a:pt x="233731" y="480440"/>
                    <a:pt x="230633" y="458754"/>
                  </a:cubicBezTo>
                  <a:cubicBezTo>
                    <a:pt x="224437" y="415382"/>
                    <a:pt x="272197" y="334063"/>
                    <a:pt x="272197" y="334063"/>
                  </a:cubicBezTo>
                  <a:cubicBezTo>
                    <a:pt x="251415" y="320209"/>
                    <a:pt x="232192" y="303670"/>
                    <a:pt x="209852" y="292500"/>
                  </a:cubicBezTo>
                  <a:cubicBezTo>
                    <a:pt x="190259" y="282703"/>
                    <a:pt x="144408" y="293404"/>
                    <a:pt x="147506" y="271718"/>
                  </a:cubicBezTo>
                  <a:cubicBezTo>
                    <a:pt x="154570" y="222267"/>
                    <a:pt x="230633" y="147027"/>
                    <a:pt x="230633" y="147027"/>
                  </a:cubicBezTo>
                  <a:cubicBezTo>
                    <a:pt x="223706" y="105463"/>
                    <a:pt x="239647" y="52131"/>
                    <a:pt x="209852" y="22336"/>
                  </a:cubicBezTo>
                  <a:cubicBezTo>
                    <a:pt x="192934" y="5418"/>
                    <a:pt x="90327" y="263966"/>
                    <a:pt x="126724" y="209372"/>
                  </a:cubicBezTo>
                  <a:lnTo>
                    <a:pt x="209852" y="84682"/>
                  </a:lnTo>
                  <a:cubicBezTo>
                    <a:pt x="202925" y="56973"/>
                    <a:pt x="214617" y="14327"/>
                    <a:pt x="189070" y="1554"/>
                  </a:cubicBezTo>
                  <a:cubicBezTo>
                    <a:pt x="169008" y="-8477"/>
                    <a:pt x="53349" y="32940"/>
                    <a:pt x="22815" y="43118"/>
                  </a:cubicBezTo>
                  <a:cubicBezTo>
                    <a:pt x="-28520" y="299789"/>
                    <a:pt x="22815" y="-20758"/>
                    <a:pt x="22815" y="271718"/>
                  </a:cubicBezTo>
                  <a:cubicBezTo>
                    <a:pt x="22815" y="307040"/>
                    <a:pt x="8960" y="340991"/>
                    <a:pt x="2033" y="375627"/>
                  </a:cubicBezTo>
                  <a:cubicBezTo>
                    <a:pt x="57451" y="541879"/>
                    <a:pt x="2033" y="334064"/>
                    <a:pt x="2033" y="500318"/>
                  </a:cubicBezTo>
                  <a:cubicBezTo>
                    <a:pt x="2033" y="543337"/>
                    <a:pt x="43365" y="593488"/>
                    <a:pt x="64379" y="625009"/>
                  </a:cubicBezTo>
                  <a:cubicBezTo>
                    <a:pt x="-26138" y="760782"/>
                    <a:pt x="37132" y="620853"/>
                    <a:pt x="85161" y="728918"/>
                  </a:cubicBezTo>
                  <a:cubicBezTo>
                    <a:pt x="105055" y="773679"/>
                    <a:pt x="71307" y="846682"/>
                    <a:pt x="105943" y="87439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Down Arrow 32"/>
            <p:cNvSpPr/>
            <p:nvPr/>
          </p:nvSpPr>
          <p:spPr>
            <a:xfrm>
              <a:off x="4343400" y="1368509"/>
              <a:ext cx="475374" cy="732118"/>
            </a:xfrm>
            <a:prstGeom prst="downArrow">
              <a:avLst/>
            </a:prstGeom>
            <a:solidFill>
              <a:schemeClr val="tx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Down Arrow 33"/>
            <p:cNvSpPr/>
            <p:nvPr/>
          </p:nvSpPr>
          <p:spPr>
            <a:xfrm>
              <a:off x="9707595" y="1666485"/>
              <a:ext cx="468507" cy="568124"/>
            </a:xfrm>
            <a:prstGeom prst="downArrow">
              <a:avLst/>
            </a:prstGeom>
            <a:solidFill>
              <a:schemeClr val="tx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Up Arrow 34"/>
            <p:cNvSpPr/>
            <p:nvPr/>
          </p:nvSpPr>
          <p:spPr>
            <a:xfrm>
              <a:off x="1883680" y="1222007"/>
              <a:ext cx="549975" cy="878619"/>
            </a:xfrm>
            <a:prstGeom prst="upArrow">
              <a:avLst/>
            </a:prstGeom>
            <a:solidFill>
              <a:schemeClr val="tx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Up Arrow 35"/>
            <p:cNvSpPr/>
            <p:nvPr/>
          </p:nvSpPr>
          <p:spPr>
            <a:xfrm>
              <a:off x="7529946" y="1592289"/>
              <a:ext cx="400220" cy="596724"/>
            </a:xfrm>
            <a:prstGeom prst="upArrow">
              <a:avLst/>
            </a:prstGeom>
            <a:solidFill>
              <a:schemeClr val="tx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36"/>
            <p:cNvSpPr/>
            <p:nvPr/>
          </p:nvSpPr>
          <p:spPr>
            <a:xfrm>
              <a:off x="1547873" y="1098024"/>
              <a:ext cx="317700" cy="1191819"/>
            </a:xfrm>
            <a:custGeom>
              <a:avLst/>
              <a:gdLst>
                <a:gd name="connsiteX0" fmla="*/ 105943 w 334543"/>
                <a:gd name="connsiteY0" fmla="*/ 874391 h 926021"/>
                <a:gd name="connsiteX1" fmla="*/ 292979 w 334543"/>
                <a:gd name="connsiteY1" fmla="*/ 895172 h 926021"/>
                <a:gd name="connsiteX2" fmla="*/ 334543 w 334543"/>
                <a:gd name="connsiteY2" fmla="*/ 728918 h 926021"/>
                <a:gd name="connsiteX3" fmla="*/ 272197 w 334543"/>
                <a:gd name="connsiteY3" fmla="*/ 687354 h 926021"/>
                <a:gd name="connsiteX4" fmla="*/ 313761 w 334543"/>
                <a:gd name="connsiteY4" fmla="*/ 541882 h 926021"/>
                <a:gd name="connsiteX5" fmla="*/ 292979 w 334543"/>
                <a:gd name="connsiteY5" fmla="*/ 479536 h 926021"/>
                <a:gd name="connsiteX6" fmla="*/ 230633 w 334543"/>
                <a:gd name="connsiteY6" fmla="*/ 458754 h 926021"/>
                <a:gd name="connsiteX7" fmla="*/ 272197 w 334543"/>
                <a:gd name="connsiteY7" fmla="*/ 334063 h 926021"/>
                <a:gd name="connsiteX8" fmla="*/ 209852 w 334543"/>
                <a:gd name="connsiteY8" fmla="*/ 292500 h 926021"/>
                <a:gd name="connsiteX9" fmla="*/ 147506 w 334543"/>
                <a:gd name="connsiteY9" fmla="*/ 271718 h 926021"/>
                <a:gd name="connsiteX10" fmla="*/ 230633 w 334543"/>
                <a:gd name="connsiteY10" fmla="*/ 147027 h 926021"/>
                <a:gd name="connsiteX11" fmla="*/ 209852 w 334543"/>
                <a:gd name="connsiteY11" fmla="*/ 22336 h 926021"/>
                <a:gd name="connsiteX12" fmla="*/ 126724 w 334543"/>
                <a:gd name="connsiteY12" fmla="*/ 209372 h 926021"/>
                <a:gd name="connsiteX13" fmla="*/ 209852 w 334543"/>
                <a:gd name="connsiteY13" fmla="*/ 84682 h 926021"/>
                <a:gd name="connsiteX14" fmla="*/ 189070 w 334543"/>
                <a:gd name="connsiteY14" fmla="*/ 1554 h 926021"/>
                <a:gd name="connsiteX15" fmla="*/ 22815 w 334543"/>
                <a:gd name="connsiteY15" fmla="*/ 43118 h 926021"/>
                <a:gd name="connsiteX16" fmla="*/ 22815 w 334543"/>
                <a:gd name="connsiteY16" fmla="*/ 271718 h 926021"/>
                <a:gd name="connsiteX17" fmla="*/ 2033 w 334543"/>
                <a:gd name="connsiteY17" fmla="*/ 375627 h 926021"/>
                <a:gd name="connsiteX18" fmla="*/ 2033 w 334543"/>
                <a:gd name="connsiteY18" fmla="*/ 500318 h 926021"/>
                <a:gd name="connsiteX19" fmla="*/ 64379 w 334543"/>
                <a:gd name="connsiteY19" fmla="*/ 625009 h 926021"/>
                <a:gd name="connsiteX20" fmla="*/ 85161 w 334543"/>
                <a:gd name="connsiteY20" fmla="*/ 728918 h 926021"/>
                <a:gd name="connsiteX21" fmla="*/ 105943 w 334543"/>
                <a:gd name="connsiteY21" fmla="*/ 874391 h 9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543" h="926021">
                  <a:moveTo>
                    <a:pt x="105943" y="874391"/>
                  </a:moveTo>
                  <a:cubicBezTo>
                    <a:pt x="140579" y="902100"/>
                    <a:pt x="240339" y="962852"/>
                    <a:pt x="292979" y="895172"/>
                  </a:cubicBezTo>
                  <a:cubicBezTo>
                    <a:pt x="328050" y="850081"/>
                    <a:pt x="334543" y="728918"/>
                    <a:pt x="334543" y="728918"/>
                  </a:cubicBezTo>
                  <a:cubicBezTo>
                    <a:pt x="313761" y="715063"/>
                    <a:pt x="280095" y="711049"/>
                    <a:pt x="272197" y="687354"/>
                  </a:cubicBezTo>
                  <a:cubicBezTo>
                    <a:pt x="267848" y="674306"/>
                    <a:pt x="307296" y="561275"/>
                    <a:pt x="313761" y="541882"/>
                  </a:cubicBezTo>
                  <a:cubicBezTo>
                    <a:pt x="306834" y="521100"/>
                    <a:pt x="308469" y="495026"/>
                    <a:pt x="292979" y="479536"/>
                  </a:cubicBezTo>
                  <a:cubicBezTo>
                    <a:pt x="277489" y="464046"/>
                    <a:pt x="233731" y="480440"/>
                    <a:pt x="230633" y="458754"/>
                  </a:cubicBezTo>
                  <a:cubicBezTo>
                    <a:pt x="224437" y="415382"/>
                    <a:pt x="272197" y="334063"/>
                    <a:pt x="272197" y="334063"/>
                  </a:cubicBezTo>
                  <a:cubicBezTo>
                    <a:pt x="251415" y="320209"/>
                    <a:pt x="232192" y="303670"/>
                    <a:pt x="209852" y="292500"/>
                  </a:cubicBezTo>
                  <a:cubicBezTo>
                    <a:pt x="190259" y="282703"/>
                    <a:pt x="144408" y="293404"/>
                    <a:pt x="147506" y="271718"/>
                  </a:cubicBezTo>
                  <a:cubicBezTo>
                    <a:pt x="154570" y="222267"/>
                    <a:pt x="230633" y="147027"/>
                    <a:pt x="230633" y="147027"/>
                  </a:cubicBezTo>
                  <a:cubicBezTo>
                    <a:pt x="223706" y="105463"/>
                    <a:pt x="239647" y="52131"/>
                    <a:pt x="209852" y="22336"/>
                  </a:cubicBezTo>
                  <a:cubicBezTo>
                    <a:pt x="192934" y="5418"/>
                    <a:pt x="90327" y="263966"/>
                    <a:pt x="126724" y="209372"/>
                  </a:cubicBezTo>
                  <a:lnTo>
                    <a:pt x="209852" y="84682"/>
                  </a:lnTo>
                  <a:cubicBezTo>
                    <a:pt x="202925" y="56973"/>
                    <a:pt x="214617" y="14327"/>
                    <a:pt x="189070" y="1554"/>
                  </a:cubicBezTo>
                  <a:cubicBezTo>
                    <a:pt x="169008" y="-8477"/>
                    <a:pt x="53349" y="32940"/>
                    <a:pt x="22815" y="43118"/>
                  </a:cubicBezTo>
                  <a:cubicBezTo>
                    <a:pt x="-28520" y="299789"/>
                    <a:pt x="22815" y="-20758"/>
                    <a:pt x="22815" y="271718"/>
                  </a:cubicBezTo>
                  <a:cubicBezTo>
                    <a:pt x="22815" y="307040"/>
                    <a:pt x="8960" y="340991"/>
                    <a:pt x="2033" y="375627"/>
                  </a:cubicBezTo>
                  <a:cubicBezTo>
                    <a:pt x="57451" y="541879"/>
                    <a:pt x="2033" y="334064"/>
                    <a:pt x="2033" y="500318"/>
                  </a:cubicBezTo>
                  <a:cubicBezTo>
                    <a:pt x="2033" y="543337"/>
                    <a:pt x="43365" y="593488"/>
                    <a:pt x="64379" y="625009"/>
                  </a:cubicBezTo>
                  <a:cubicBezTo>
                    <a:pt x="-26138" y="760782"/>
                    <a:pt x="37132" y="620853"/>
                    <a:pt x="85161" y="728918"/>
                  </a:cubicBezTo>
                  <a:cubicBezTo>
                    <a:pt x="105055" y="773679"/>
                    <a:pt x="71307" y="846682"/>
                    <a:pt x="105943" y="87439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ight Arrow 37"/>
            <p:cNvSpPr/>
            <p:nvPr/>
          </p:nvSpPr>
          <p:spPr>
            <a:xfrm>
              <a:off x="2885561" y="1098024"/>
              <a:ext cx="1329807" cy="245016"/>
            </a:xfrm>
            <a:prstGeom prst="rightArrow">
              <a:avLst/>
            </a:prstGeom>
            <a:solidFill>
              <a:schemeClr val="accent1">
                <a:alpha val="0"/>
              </a:schemeClr>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ight Arrow 38"/>
            <p:cNvSpPr/>
            <p:nvPr/>
          </p:nvSpPr>
          <p:spPr>
            <a:xfrm>
              <a:off x="8013647" y="1250424"/>
              <a:ext cx="1487228" cy="282652"/>
            </a:xfrm>
            <a:prstGeom prst="rightArrow">
              <a:avLst/>
            </a:prstGeom>
            <a:solidFill>
              <a:schemeClr val="accent1">
                <a:alpha val="0"/>
              </a:schemeClr>
            </a:solid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Left Arrow 39"/>
            <p:cNvSpPr/>
            <p:nvPr/>
          </p:nvSpPr>
          <p:spPr>
            <a:xfrm>
              <a:off x="2856172" y="2022758"/>
              <a:ext cx="1398438" cy="246303"/>
            </a:xfrm>
            <a:prstGeom prst="leftArrow">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Left Arrow 40"/>
            <p:cNvSpPr/>
            <p:nvPr/>
          </p:nvSpPr>
          <p:spPr>
            <a:xfrm>
              <a:off x="8079332" y="2050466"/>
              <a:ext cx="1398438" cy="308649"/>
            </a:xfrm>
            <a:prstGeom prst="leftArrow">
              <a:avLst/>
            </a:prstGeom>
            <a:solidFill>
              <a:schemeClr val="accent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p:cNvCxnSpPr>
              <a:stCxn id="37" idx="1"/>
            </p:cNvCxnSpPr>
            <p:nvPr/>
          </p:nvCxnSpPr>
          <p:spPr>
            <a:xfrm>
              <a:off x="1826102" y="2250139"/>
              <a:ext cx="39471" cy="222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06244" y="2203574"/>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50829" y="2210501"/>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13719" y="2196647"/>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16737" y="2203576"/>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393535" y="2238213"/>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96551" y="2286703"/>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875972" y="2245139"/>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772062" y="2245139"/>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476169" y="2265921"/>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379185" y="2272847"/>
              <a:ext cx="41564" cy="21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2675318" y="268904"/>
                  <a:ext cx="12110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La Ni</a:t>
                  </a:r>
                  <a14:m>
                    <m:oMath xmlns:m="http://schemas.openxmlformats.org/officeDocument/2006/math">
                      <m:acc>
                        <m:accPr>
                          <m:chr m:val="̃"/>
                          <m:ctrlP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Times" charset="0"/>
                              <a:cs typeface="Times" charset="0"/>
                            </a:rPr>
                          </m:ctrlPr>
                        </m:accPr>
                        <m:e>
                          <m:r>
                            <m:rPr>
                              <m:sty m:val="p"/>
                            </m:rPr>
                            <a:rPr kumimoji="0" lang="en-US" sz="2400" b="0" i="0" u="none" strike="noStrike" kern="1200" cap="none" spc="0" normalizeH="0" baseline="0" noProof="0" dirty="0">
                              <a:ln>
                                <a:noFill/>
                              </a:ln>
                              <a:solidFill>
                                <a:prstClr val="black"/>
                              </a:solidFill>
                              <a:effectLst/>
                              <a:uLnTx/>
                              <a:uFillTx/>
                              <a:latin typeface="Cambria Math" charset="0"/>
                              <a:ea typeface="Times" charset="0"/>
                              <a:cs typeface="Times" charset="0"/>
                            </a:rPr>
                            <m:t>n</m:t>
                          </m:r>
                        </m:e>
                      </m:acc>
                    </m:oMath>
                  </a14:m>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a</a:t>
                  </a:r>
                </a:p>
              </p:txBody>
            </p:sp>
          </mc:Choice>
          <mc:Fallback xmlns="">
            <p:sp>
              <p:nvSpPr>
                <p:cNvPr id="55" name="TextBox 54"/>
                <p:cNvSpPr txBox="1">
                  <a:spLocks noRot="1" noChangeAspect="1" noMove="1" noResize="1" noEditPoints="1" noAdjustHandles="1" noChangeArrowheads="1" noChangeShapeType="1" noTextEdit="1"/>
                </p:cNvSpPr>
                <p:nvPr/>
              </p:nvSpPr>
              <p:spPr>
                <a:xfrm>
                  <a:off x="2675318" y="268904"/>
                  <a:ext cx="1211037" cy="461665"/>
                </a:xfrm>
                <a:prstGeom prst="rect">
                  <a:avLst/>
                </a:prstGeom>
                <a:blipFill rotWithShape="0">
                  <a:blip r:embed="rId2"/>
                  <a:stretch>
                    <a:fillRect l="-8040" t="-10526" r="-1356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8162460" y="268904"/>
                  <a:ext cx="11769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El Ni</a:t>
                  </a:r>
                  <a14:m>
                    <m:oMath xmlns:m="http://schemas.openxmlformats.org/officeDocument/2006/math">
                      <m:acc>
                        <m:accPr>
                          <m:chr m:val="̃"/>
                          <m:ctrlP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Times" charset="0"/>
                              <a:cs typeface="Times" charset="0"/>
                            </a:rPr>
                          </m:ctrlPr>
                        </m:accPr>
                        <m:e>
                          <m:r>
                            <m:rPr>
                              <m:sty m:val="p"/>
                            </m:rPr>
                            <a:rPr kumimoji="0" lang="en-US" sz="2400" b="0" i="0" u="none" strike="noStrike" kern="1200" cap="none" spc="0" normalizeH="0" baseline="0" noProof="0" dirty="0">
                              <a:ln>
                                <a:noFill/>
                              </a:ln>
                              <a:solidFill>
                                <a:prstClr val="black"/>
                              </a:solidFill>
                              <a:effectLst/>
                              <a:uLnTx/>
                              <a:uFillTx/>
                              <a:latin typeface="Cambria Math" charset="0"/>
                              <a:ea typeface="Times" charset="0"/>
                              <a:cs typeface="Times" charset="0"/>
                            </a:rPr>
                            <m:t>n</m:t>
                          </m:r>
                        </m:e>
                      </m:acc>
                      <m:r>
                        <m:rPr>
                          <m:sty m:val="p"/>
                        </m:rPr>
                        <a:rPr kumimoji="0" lang="en-US" sz="2400" b="0" i="0" u="none" strike="noStrike" kern="1200" cap="none" spc="0" normalizeH="0" baseline="0" noProof="0" dirty="0">
                          <a:ln>
                            <a:noFill/>
                          </a:ln>
                          <a:solidFill>
                            <a:prstClr val="black"/>
                          </a:solidFill>
                          <a:effectLst/>
                          <a:uLnTx/>
                          <a:uFillTx/>
                          <a:latin typeface="Cambria Math" charset="0"/>
                          <a:ea typeface="Times" charset="0"/>
                          <a:cs typeface="Times" charset="0"/>
                        </a:rPr>
                        <m:t>o</m:t>
                      </m:r>
                    </m:oMath>
                  </a14:m>
                  <a:endPar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8162460" y="268904"/>
                  <a:ext cx="1176925" cy="461665"/>
                </a:xfrm>
                <a:prstGeom prst="rect">
                  <a:avLst/>
                </a:prstGeom>
                <a:blipFill rotWithShape="0">
                  <a:blip r:embed="rId3"/>
                  <a:stretch>
                    <a:fillRect l="-8290" t="-10526" r="-12953" b="-28947"/>
                  </a:stretch>
                </a:blipFill>
              </p:spPr>
              <p:txBody>
                <a:bodyPr/>
                <a:lstStyle/>
                <a:p>
                  <a:r>
                    <a:rPr lang="en-US">
                      <a:noFill/>
                    </a:rPr>
                    <a:t> </a:t>
                  </a:r>
                </a:p>
              </p:txBody>
            </p:sp>
          </mc:Fallback>
        </mc:AlternateContent>
        <p:sp>
          <p:nvSpPr>
            <p:cNvPr id="57" name="TextBox 56"/>
            <p:cNvSpPr txBox="1"/>
            <p:nvPr/>
          </p:nvSpPr>
          <p:spPr>
            <a:xfrm>
              <a:off x="1617235" y="2596949"/>
              <a:ext cx="928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Warm</a:t>
              </a:r>
            </a:p>
          </p:txBody>
        </p:sp>
        <p:sp>
          <p:nvSpPr>
            <p:cNvPr id="59" name="Rectangle 58"/>
            <p:cNvSpPr/>
            <p:nvPr/>
          </p:nvSpPr>
          <p:spPr>
            <a:xfrm>
              <a:off x="4311069" y="2600099"/>
              <a:ext cx="78258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charset="0"/>
                  <a:ea typeface="Times" charset="0"/>
                  <a:cs typeface="Times" charset="0"/>
                </a:rPr>
                <a:t>Cold</a:t>
              </a:r>
              <a:endPar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endParaRPr>
            </a:p>
          </p:txBody>
        </p:sp>
        <p:sp>
          <p:nvSpPr>
            <p:cNvPr id="61" name="TextBox 60"/>
            <p:cNvSpPr txBox="1"/>
            <p:nvPr/>
          </p:nvSpPr>
          <p:spPr>
            <a:xfrm>
              <a:off x="9402103" y="2437852"/>
              <a:ext cx="928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Warm</a:t>
              </a:r>
            </a:p>
          </p:txBody>
        </p:sp>
        <p:sp>
          <p:nvSpPr>
            <p:cNvPr id="62" name="TextBox 61"/>
            <p:cNvSpPr txBox="1"/>
            <p:nvPr/>
          </p:nvSpPr>
          <p:spPr>
            <a:xfrm>
              <a:off x="1405095" y="4587682"/>
              <a:ext cx="3970959"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Strong Walker Circulation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Steeply-sloping thermocline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Cold SST/dry near Peru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Wet near Indonesia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Large Tahiti-Darwin SLP diff. </a:t>
              </a:r>
            </a:p>
          </p:txBody>
        </p:sp>
        <p:sp>
          <p:nvSpPr>
            <p:cNvPr id="63" name="Rectangle 62"/>
            <p:cNvSpPr/>
            <p:nvPr/>
          </p:nvSpPr>
          <p:spPr>
            <a:xfrm>
              <a:off x="6904317" y="4588528"/>
              <a:ext cx="400159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Weak Walker Circulation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Flat thermocline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Warm SST/wet near Peru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Dry near Indonesia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charset="0"/>
                  <a:ea typeface="Times" charset="0"/>
                  <a:cs typeface="Times" charset="0"/>
                </a:rPr>
                <a:t>Small Tahiti-Darwin SLP diff.</a:t>
              </a:r>
            </a:p>
          </p:txBody>
        </p:sp>
        <p:sp>
          <p:nvSpPr>
            <p:cNvPr id="64" name="TextBox 63"/>
            <p:cNvSpPr txBox="1"/>
            <p:nvPr/>
          </p:nvSpPr>
          <p:spPr>
            <a:xfrm>
              <a:off x="1342506" y="4136180"/>
              <a:ext cx="10823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charset="0"/>
                  <a:ea typeface="Times" charset="0"/>
                  <a:cs typeface="Times" charset="0"/>
                </a:rPr>
                <a:t>Indonesia</a:t>
              </a:r>
              <a:endParaRPr kumimoji="0" lang="en-US" sz="1800" b="0" i="0" u="none" strike="noStrike" kern="1200" cap="none" spc="0" normalizeH="0" baseline="0" noProof="0" dirty="0">
                <a:ln>
                  <a:noFill/>
                </a:ln>
                <a:solidFill>
                  <a:prstClr val="black"/>
                </a:solidFill>
                <a:effectLst/>
                <a:uLnTx/>
                <a:uFillTx/>
                <a:latin typeface="Times" charset="0"/>
                <a:ea typeface="Times" charset="0"/>
                <a:cs typeface="Times" charset="0"/>
              </a:endParaRPr>
            </a:p>
          </p:txBody>
        </p:sp>
        <p:sp>
          <p:nvSpPr>
            <p:cNvPr id="65" name="TextBox 64"/>
            <p:cNvSpPr txBox="1"/>
            <p:nvPr/>
          </p:nvSpPr>
          <p:spPr>
            <a:xfrm>
              <a:off x="6790252" y="4152100"/>
              <a:ext cx="10823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charset="0"/>
                  <a:ea typeface="Times" charset="0"/>
                  <a:cs typeface="Times" charset="0"/>
                </a:rPr>
                <a:t>Indonesia</a:t>
              </a:r>
              <a:endParaRPr kumimoji="0" lang="en-US" sz="1800" b="0" i="0" u="none" strike="noStrike" kern="1200" cap="none" spc="0" normalizeH="0" baseline="0" noProof="0" dirty="0">
                <a:ln>
                  <a:noFill/>
                </a:ln>
                <a:solidFill>
                  <a:prstClr val="black"/>
                </a:solidFill>
                <a:effectLst/>
                <a:uLnTx/>
                <a:uFillTx/>
                <a:latin typeface="Times" charset="0"/>
                <a:ea typeface="Times" charset="0"/>
                <a:cs typeface="Times" charset="0"/>
              </a:endParaRPr>
            </a:p>
          </p:txBody>
        </p:sp>
        <p:sp>
          <p:nvSpPr>
            <p:cNvPr id="66" name="TextBox 65"/>
            <p:cNvSpPr txBox="1"/>
            <p:nvPr/>
          </p:nvSpPr>
          <p:spPr>
            <a:xfrm>
              <a:off x="4756729" y="4124805"/>
              <a:ext cx="6078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charset="0"/>
                  <a:ea typeface="Times" charset="0"/>
                  <a:cs typeface="Times" charset="0"/>
                </a:rPr>
                <a:t>Peru</a:t>
              </a:r>
              <a:endParaRPr kumimoji="0" lang="en-US" sz="1800" b="0" i="0" u="none" strike="noStrike" kern="1200" cap="none" spc="0" normalizeH="0" baseline="0" noProof="0" dirty="0">
                <a:ln>
                  <a:noFill/>
                </a:ln>
                <a:solidFill>
                  <a:prstClr val="black"/>
                </a:solidFill>
                <a:effectLst/>
                <a:uLnTx/>
                <a:uFillTx/>
                <a:latin typeface="Times" charset="0"/>
                <a:ea typeface="Times" charset="0"/>
                <a:cs typeface="Times" charset="0"/>
              </a:endParaRPr>
            </a:p>
          </p:txBody>
        </p:sp>
        <p:sp>
          <p:nvSpPr>
            <p:cNvPr id="67" name="TextBox 66"/>
            <p:cNvSpPr txBox="1"/>
            <p:nvPr/>
          </p:nvSpPr>
          <p:spPr>
            <a:xfrm>
              <a:off x="10218123" y="4127077"/>
              <a:ext cx="6078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charset="0"/>
                  <a:ea typeface="Times" charset="0"/>
                  <a:cs typeface="Times" charset="0"/>
                </a:rPr>
                <a:t>Peru</a:t>
              </a:r>
              <a:endParaRPr kumimoji="0" lang="en-US" sz="1800" b="0" i="0" u="none" strike="noStrike" kern="1200" cap="none" spc="0" normalizeH="0" baseline="0" noProof="0" dirty="0">
                <a:ln>
                  <a:noFill/>
                </a:ln>
                <a:solidFill>
                  <a:prstClr val="black"/>
                </a:solidFill>
                <a:effectLst/>
                <a:uLnTx/>
                <a:uFillTx/>
                <a:latin typeface="Times" charset="0"/>
                <a:ea typeface="Times" charset="0"/>
                <a:cs typeface="Times" charset="0"/>
              </a:endParaRPr>
            </a:p>
          </p:txBody>
        </p:sp>
      </p:grpSp>
    </p:spTree>
    <p:extLst>
      <p:ext uri="{BB962C8B-B14F-4D97-AF65-F5344CB8AC3E}">
        <p14:creationId xmlns:p14="http://schemas.microsoft.com/office/powerpoint/2010/main" val="183278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3.26a_ElwxGlobe.jpg">
            <a:extLst>
              <a:ext uri="{FF2B5EF4-FFF2-40B4-BE49-F238E27FC236}">
                <a16:creationId xmlns:a16="http://schemas.microsoft.com/office/drawing/2014/main" id="{16286B83-1C23-95E3-410F-DA1BCC82A73C}"/>
              </a:ext>
            </a:extLst>
          </p:cNvPr>
          <p:cNvPicPr>
            <a:picLocks noChangeAspect="1"/>
          </p:cNvPicPr>
          <p:nvPr/>
        </p:nvPicPr>
        <p:blipFill>
          <a:blip r:embed="rId2">
            <a:extLst>
              <a:ext uri="{28A0092B-C50C-407E-A947-70E740481C1C}">
                <a14:useLocalDpi xmlns:a14="http://schemas.microsoft.com/office/drawing/2010/main" val="0"/>
              </a:ext>
            </a:extLst>
          </a:blip>
          <a:srcRect l="7068" r="33585"/>
          <a:stretch>
            <a:fillRect/>
          </a:stretch>
        </p:blipFill>
        <p:spPr>
          <a:xfrm>
            <a:off x="0" y="106362"/>
            <a:ext cx="6324600" cy="6645275"/>
          </a:xfrm>
          <a:prstGeom prst="rect">
            <a:avLst/>
          </a:prstGeom>
        </p:spPr>
      </p:pic>
      <p:pic>
        <p:nvPicPr>
          <p:cNvPr id="3" name="Picture 4" descr="3">
            <a:extLst>
              <a:ext uri="{FF2B5EF4-FFF2-40B4-BE49-F238E27FC236}">
                <a16:creationId xmlns:a16="http://schemas.microsoft.com/office/drawing/2014/main" id="{EBAECEBD-5E1F-26C8-6BAC-FC93E264F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7" r="25833"/>
          <a:stretch>
            <a:fillRect/>
          </a:stretch>
        </p:blipFill>
        <p:spPr>
          <a:xfrm>
            <a:off x="6324600" y="0"/>
            <a:ext cx="6400800" cy="6858000"/>
          </a:xfrm>
          <a:prstGeom prst="rect">
            <a:avLst/>
          </a:prstGeom>
          <a:noFill/>
        </p:spPr>
      </p:pic>
    </p:spTree>
    <p:extLst>
      <p:ext uri="{BB962C8B-B14F-4D97-AF65-F5344CB8AC3E}">
        <p14:creationId xmlns:p14="http://schemas.microsoft.com/office/powerpoint/2010/main" val="248590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77190" y="1"/>
            <a:ext cx="7328749" cy="6253163"/>
          </a:xfrm>
          <a:prstGeom prst="rect">
            <a:avLst/>
          </a:prstGeom>
          <a:noFill/>
          <a:ln w="9525">
            <a:noFill/>
            <a:miter lim="800000"/>
            <a:headEnd/>
            <a:tailEnd/>
          </a:ln>
        </p:spPr>
      </p:pic>
      <p:sp>
        <p:nvSpPr>
          <p:cNvPr id="3" name="Rectangle 2"/>
          <p:cNvSpPr/>
          <p:nvPr/>
        </p:nvSpPr>
        <p:spPr>
          <a:xfrm>
            <a:off x="3276600" y="6211670"/>
            <a:ext cx="4572000" cy="646331"/>
          </a:xfrm>
          <a:prstGeom prst="rect">
            <a:avLst/>
          </a:prstGeom>
        </p:spPr>
        <p:txBody>
          <a:bodyPr>
            <a:spAutoFit/>
          </a:bodyPr>
          <a:lstStyle/>
          <a:p>
            <a:r>
              <a:rPr lang="en-US" dirty="0">
                <a:solidFill>
                  <a:prstClr val="black"/>
                </a:solidFill>
                <a:latin typeface="Calibri"/>
              </a:rPr>
              <a:t>Wallace and Thompson, 2002, Phys Today, Figure 3</a:t>
            </a:r>
          </a:p>
        </p:txBody>
      </p:sp>
      <p:sp>
        <p:nvSpPr>
          <p:cNvPr id="4" name="TextBox 3"/>
          <p:cNvSpPr txBox="1"/>
          <p:nvPr/>
        </p:nvSpPr>
        <p:spPr>
          <a:xfrm>
            <a:off x="2514600" y="533401"/>
            <a:ext cx="3572388" cy="646331"/>
          </a:xfrm>
          <a:prstGeom prst="rect">
            <a:avLst/>
          </a:prstGeom>
          <a:noFill/>
        </p:spPr>
        <p:txBody>
          <a:bodyPr wrap="none" rtlCol="0">
            <a:spAutoFit/>
          </a:bodyPr>
          <a:lstStyle/>
          <a:p>
            <a:r>
              <a:rPr lang="en-US" dirty="0">
                <a:solidFill>
                  <a:prstClr val="black"/>
                </a:solidFill>
                <a:latin typeface="Calibri"/>
              </a:rPr>
              <a:t>Surface Air Temperature Differences</a:t>
            </a:r>
          </a:p>
          <a:p>
            <a:r>
              <a:rPr lang="en-US" dirty="0">
                <a:solidFill>
                  <a:prstClr val="black"/>
                </a:solidFill>
                <a:latin typeface="Calibri"/>
              </a:rPr>
              <a:t>                High – Low NAM index</a:t>
            </a:r>
          </a:p>
        </p:txBody>
      </p:sp>
      <p:sp>
        <p:nvSpPr>
          <p:cNvPr id="5" name="TextBox 4"/>
          <p:cNvSpPr txBox="1"/>
          <p:nvPr/>
        </p:nvSpPr>
        <p:spPr>
          <a:xfrm>
            <a:off x="9525000" y="762000"/>
            <a:ext cx="441146" cy="400110"/>
          </a:xfrm>
          <a:prstGeom prst="rect">
            <a:avLst/>
          </a:prstGeom>
          <a:noFill/>
        </p:spPr>
        <p:txBody>
          <a:bodyPr wrap="none" rtlCol="0">
            <a:spAutoFit/>
          </a:bodyPr>
          <a:lstStyle/>
          <a:p>
            <a:r>
              <a:rPr lang="en-US" sz="2000" baseline="30000" dirty="0" err="1">
                <a:solidFill>
                  <a:prstClr val="black"/>
                </a:solidFill>
                <a:latin typeface="Times New Roman" pitchFamily="18" charset="0"/>
                <a:cs typeface="Times New Roman" pitchFamily="18" charset="0"/>
              </a:rPr>
              <a:t>o</a:t>
            </a:r>
            <a:r>
              <a:rPr lang="en-US" sz="2000" dirty="0" err="1">
                <a:solidFill>
                  <a:prstClr val="black"/>
                </a:solidFill>
                <a:latin typeface="Times New Roman" pitchFamily="18" charset="0"/>
                <a:cs typeface="Times New Roman" pitchFamily="18" charset="0"/>
              </a:rPr>
              <a:t>C</a:t>
            </a:r>
            <a:endParaRPr lang="en-US" sz="2000" dirty="0">
              <a:solidFill>
                <a:prstClr val="black"/>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52600" y="609600"/>
            <a:ext cx="3962400" cy="4165052"/>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r="3333"/>
          <a:stretch>
            <a:fillRect/>
          </a:stretch>
        </p:blipFill>
        <p:spPr bwMode="auto">
          <a:xfrm>
            <a:off x="5638800" y="533400"/>
            <a:ext cx="4343400" cy="6324600"/>
          </a:xfrm>
          <a:prstGeom prst="rect">
            <a:avLst/>
          </a:prstGeom>
          <a:noFill/>
          <a:ln w="9525">
            <a:noFill/>
            <a:miter lim="800000"/>
            <a:headEnd/>
            <a:tailEnd/>
          </a:ln>
        </p:spPr>
      </p:pic>
      <p:sp>
        <p:nvSpPr>
          <p:cNvPr id="4" name="Rectangle 3"/>
          <p:cNvSpPr/>
          <p:nvPr/>
        </p:nvSpPr>
        <p:spPr>
          <a:xfrm>
            <a:off x="2362201" y="5410200"/>
            <a:ext cx="2874313" cy="369332"/>
          </a:xfrm>
          <a:prstGeom prst="rect">
            <a:avLst/>
          </a:prstGeom>
        </p:spPr>
        <p:txBody>
          <a:bodyPr wrap="none">
            <a:spAutoFit/>
          </a:bodyPr>
          <a:lstStyle/>
          <a:p>
            <a:r>
              <a:rPr lang="en-US" dirty="0">
                <a:solidFill>
                  <a:prstClr val="black"/>
                </a:solidFill>
                <a:latin typeface="Times New Roman" pitchFamily="18" charset="0"/>
                <a:cs typeface="Times New Roman" pitchFamily="18" charset="0"/>
              </a:rPr>
              <a:t>Thompson and Wallace 2001</a:t>
            </a:r>
            <a:endParaRPr lang="en-US" dirty="0">
              <a:solidFill>
                <a:prstClr val="black"/>
              </a:solidFill>
              <a:latin typeface="Calibri"/>
            </a:endParaRPr>
          </a:p>
        </p:txBody>
      </p:sp>
      <p:sp>
        <p:nvSpPr>
          <p:cNvPr id="5" name="TextBox 4"/>
          <p:cNvSpPr txBox="1"/>
          <p:nvPr/>
        </p:nvSpPr>
        <p:spPr>
          <a:xfrm>
            <a:off x="2743200" y="152400"/>
            <a:ext cx="1710468" cy="369332"/>
          </a:xfrm>
          <a:prstGeom prst="rect">
            <a:avLst/>
          </a:prstGeom>
          <a:noFill/>
        </p:spPr>
        <p:txBody>
          <a:bodyPr wrap="none" rtlCol="0">
            <a:spAutoFit/>
          </a:bodyPr>
          <a:lstStyle/>
          <a:p>
            <a:r>
              <a:rPr lang="en-US" dirty="0">
                <a:solidFill>
                  <a:prstClr val="black"/>
                </a:solidFill>
                <a:latin typeface="Calibri"/>
              </a:rPr>
              <a:t>High Index NAM</a:t>
            </a:r>
          </a:p>
        </p:txBody>
      </p:sp>
      <p:sp>
        <p:nvSpPr>
          <p:cNvPr id="6" name="TextBox 5"/>
          <p:cNvSpPr txBox="1"/>
          <p:nvPr/>
        </p:nvSpPr>
        <p:spPr>
          <a:xfrm>
            <a:off x="6781801" y="228600"/>
            <a:ext cx="1719189" cy="369332"/>
          </a:xfrm>
          <a:prstGeom prst="rect">
            <a:avLst/>
          </a:prstGeom>
          <a:noFill/>
        </p:spPr>
        <p:txBody>
          <a:bodyPr wrap="none" rtlCol="0">
            <a:spAutoFit/>
          </a:bodyPr>
          <a:lstStyle/>
          <a:p>
            <a:r>
              <a:rPr lang="en-US" dirty="0">
                <a:solidFill>
                  <a:prstClr val="black"/>
                </a:solidFill>
                <a:latin typeface="Calibri"/>
              </a:rPr>
              <a:t>Low Index NAM </a:t>
            </a:r>
          </a:p>
        </p:txBody>
      </p:sp>
      <p:sp>
        <p:nvSpPr>
          <p:cNvPr id="7" name="TextBox 6"/>
          <p:cNvSpPr txBox="1"/>
          <p:nvPr/>
        </p:nvSpPr>
        <p:spPr>
          <a:xfrm>
            <a:off x="5257800" y="914401"/>
            <a:ext cx="1181542" cy="461665"/>
          </a:xfrm>
          <a:prstGeom prst="rect">
            <a:avLst/>
          </a:prstGeom>
          <a:noFill/>
        </p:spPr>
        <p:txBody>
          <a:bodyPr wrap="none" rtlCol="0">
            <a:spAutoFit/>
          </a:bodyPr>
          <a:lstStyle/>
          <a:p>
            <a:r>
              <a:rPr lang="en-US" sz="2400" dirty="0">
                <a:solidFill>
                  <a:prstClr val="black"/>
                </a:solidFill>
                <a:latin typeface="Calibri"/>
              </a:rPr>
              <a:t>500 </a:t>
            </a:r>
            <a:r>
              <a:rPr lang="en-US" sz="2400" dirty="0" err="1">
                <a:solidFill>
                  <a:prstClr val="black"/>
                </a:solidFill>
                <a:latin typeface="Calibri"/>
              </a:rPr>
              <a:t>hPa</a:t>
            </a:r>
            <a:endParaRPr lang="en-US" sz="2400" dirty="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27DBC9C-5C51-36AB-4C41-ACCA2B8A6776}"/>
                  </a:ext>
                </a:extLst>
              </p:cNvPr>
              <p:cNvSpPr txBox="1"/>
              <p:nvPr/>
            </p:nvSpPr>
            <p:spPr>
              <a:xfrm>
                <a:off x="1901771" y="884082"/>
                <a:ext cx="8388457"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Courier New" panose="02070309020205020404" pitchFamily="49" charset="0"/>
                        </a:rPr>
                        <m:t>𝑃h𝑜𝑡𝑜𝑠𝑦𝑛𝑡h𝑒𝑠𝑖𝑠</m:t>
                      </m:r>
                      <m:r>
                        <a:rPr lang="en-US" i="1">
                          <a:latin typeface="Cambria Math" panose="02040503050406030204" pitchFamily="18" charset="0"/>
                          <a:ea typeface="Calibri" panose="020F0502020204030204" pitchFamily="34" charset="0"/>
                          <a:cs typeface="Courier New" panose="02070309020205020404" pitchFamily="49" charset="0"/>
                        </a:rPr>
                        <m:t>    </m:t>
                      </m:r>
                    </m:oMath>
                  </m:oMathPara>
                </a14:m>
                <a:endParaRPr lang="en-US" sz="1400" dirty="0">
                  <a:latin typeface="Courier" pitchFamily="2"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Courier New" panose="02070309020205020404" pitchFamily="49" charset="0"/>
                        </a:rPr>
                        <m:t>             </m:t>
                      </m:r>
                    </m:oMath>
                  </m:oMathPara>
                </a14:m>
                <a:endParaRPr lang="en-US" sz="1400" dirty="0">
                  <a:latin typeface="Courier" pitchFamily="2"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Courier New" panose="02070309020205020404" pitchFamily="49" charset="0"/>
                        </a:rPr>
                        <m:t>𝑠𝑢𝑛𝑙𝑖𝑔h𝑡</m:t>
                      </m:r>
                      <m:r>
                        <a:rPr lang="en-US" i="1">
                          <a:latin typeface="Cambria Math" panose="02040503050406030204" pitchFamily="18" charset="0"/>
                          <a:ea typeface="Calibri" panose="020F0502020204030204" pitchFamily="34" charset="0"/>
                          <a:cs typeface="Courier New" panose="02070309020205020404" pitchFamily="49" charset="0"/>
                        </a:rPr>
                        <m:t>+</m:t>
                      </m:r>
                      <m:sSub>
                        <m:sSubPr>
                          <m:ctrlPr>
                            <a:rPr lang="en-US" i="1">
                              <a:latin typeface="Cambria Math" panose="02040503050406030204" pitchFamily="18" charset="0"/>
                              <a:ea typeface="Calibri" panose="020F0502020204030204" pitchFamily="34" charset="0"/>
                              <a:cs typeface="Courier New" panose="02070309020205020404" pitchFamily="49" charset="0"/>
                            </a:rPr>
                          </m:ctrlPr>
                        </m:sSubPr>
                        <m:e>
                          <m:r>
                            <a:rPr lang="en-US" i="1">
                              <a:latin typeface="Cambria Math" panose="02040503050406030204" pitchFamily="18" charset="0"/>
                              <a:ea typeface="Calibri" panose="020F0502020204030204" pitchFamily="34" charset="0"/>
                              <a:cs typeface="Courier New" panose="02070309020205020404" pitchFamily="49" charset="0"/>
                            </a:rPr>
                            <m:t>𝐻</m:t>
                          </m:r>
                        </m:e>
                        <m:sub>
                          <m:r>
                            <a:rPr lang="en-US" i="1">
                              <a:latin typeface="Cambria Math" panose="02040503050406030204" pitchFamily="18" charset="0"/>
                              <a:ea typeface="Calibri" panose="020F0502020204030204" pitchFamily="34" charset="0"/>
                              <a:cs typeface="Courier New" panose="02070309020205020404" pitchFamily="49" charset="0"/>
                            </a:rPr>
                            <m:t>2</m:t>
                          </m:r>
                        </m:sub>
                      </m:sSub>
                      <m:r>
                        <a:rPr lang="en-US" i="1">
                          <a:latin typeface="Cambria Math" panose="02040503050406030204" pitchFamily="18" charset="0"/>
                          <a:ea typeface="Calibri" panose="020F0502020204030204" pitchFamily="34" charset="0"/>
                          <a:cs typeface="Courier New" panose="02070309020205020404" pitchFamily="49" charset="0"/>
                        </a:rPr>
                        <m:t>𝑂</m:t>
                      </m:r>
                      <m:r>
                        <a:rPr lang="en-US" i="1">
                          <a:latin typeface="Cambria Math" panose="02040503050406030204" pitchFamily="18" charset="0"/>
                          <a:ea typeface="Calibri" panose="020F0502020204030204" pitchFamily="34" charset="0"/>
                          <a:cs typeface="Courier New" panose="02070309020205020404" pitchFamily="49" charset="0"/>
                        </a:rPr>
                        <m:t>+</m:t>
                      </m:r>
                      <m:r>
                        <a:rPr lang="en-US" i="1">
                          <a:latin typeface="Cambria Math" panose="02040503050406030204" pitchFamily="18" charset="0"/>
                          <a:ea typeface="Calibri" panose="020F0502020204030204" pitchFamily="34" charset="0"/>
                          <a:cs typeface="Courier New" panose="02070309020205020404" pitchFamily="49" charset="0"/>
                        </a:rPr>
                        <m:t>𝐶</m:t>
                      </m:r>
                      <m:sSub>
                        <m:sSubPr>
                          <m:ctrlPr>
                            <a:rPr lang="en-US" i="1">
                              <a:latin typeface="Cambria Math" panose="02040503050406030204" pitchFamily="18" charset="0"/>
                              <a:ea typeface="Calibri" panose="020F0502020204030204" pitchFamily="34" charset="0"/>
                              <a:cs typeface="Courier New" panose="02070309020205020404" pitchFamily="49" charset="0"/>
                            </a:rPr>
                          </m:ctrlPr>
                        </m:sSubPr>
                        <m:e>
                          <m:r>
                            <a:rPr lang="en-US" i="1">
                              <a:latin typeface="Cambria Math" panose="02040503050406030204" pitchFamily="18" charset="0"/>
                              <a:ea typeface="Calibri" panose="020F0502020204030204" pitchFamily="34" charset="0"/>
                              <a:cs typeface="Courier New" panose="02070309020205020404" pitchFamily="49" charset="0"/>
                            </a:rPr>
                            <m:t>𝑂</m:t>
                          </m:r>
                        </m:e>
                        <m:sub>
                          <m:r>
                            <a:rPr lang="en-US" i="1">
                              <a:latin typeface="Cambria Math" panose="02040503050406030204" pitchFamily="18" charset="0"/>
                              <a:ea typeface="Calibri" panose="020F0502020204030204" pitchFamily="34" charset="0"/>
                              <a:cs typeface="Courier New" panose="02070309020205020404" pitchFamily="49" charset="0"/>
                            </a:rPr>
                            <m:t>2 </m:t>
                          </m:r>
                        </m:sub>
                      </m:sSub>
                      <m:r>
                        <a:rPr lang="en-US" i="1">
                          <a:latin typeface="Cambria Math" panose="02040503050406030204" pitchFamily="18" charset="0"/>
                          <a:ea typeface="Calibri" panose="020F0502020204030204" pitchFamily="34" charset="0"/>
                          <a:cs typeface="Courier New" panose="02070309020205020404" pitchFamily="49" charset="0"/>
                        </a:rPr>
                        <m:t>→ </m:t>
                      </m:r>
                      <m:sSub>
                        <m:sSubPr>
                          <m:ctrlPr>
                            <a:rPr lang="en-US" i="1">
                              <a:latin typeface="Cambria Math" panose="02040503050406030204" pitchFamily="18" charset="0"/>
                              <a:ea typeface="Calibri" panose="020F0502020204030204" pitchFamily="34" charset="0"/>
                              <a:cs typeface="Courier New" panose="02070309020205020404" pitchFamily="49" charset="0"/>
                            </a:rPr>
                          </m:ctrlPr>
                        </m:sSubPr>
                        <m:e>
                          <m:r>
                            <a:rPr lang="en-US" i="1">
                              <a:latin typeface="Cambria Math" panose="02040503050406030204" pitchFamily="18" charset="0"/>
                              <a:ea typeface="Calibri" panose="020F0502020204030204" pitchFamily="34" charset="0"/>
                              <a:cs typeface="Courier New" panose="02070309020205020404" pitchFamily="49" charset="0"/>
                            </a:rPr>
                            <m:t>𝑂</m:t>
                          </m:r>
                        </m:e>
                        <m:sub>
                          <m:r>
                            <a:rPr lang="en-US" i="1">
                              <a:latin typeface="Cambria Math" panose="02040503050406030204" pitchFamily="18" charset="0"/>
                              <a:ea typeface="Calibri" panose="020F0502020204030204" pitchFamily="34" charset="0"/>
                              <a:cs typeface="Courier New" panose="02070309020205020404" pitchFamily="49" charset="0"/>
                            </a:rPr>
                            <m:t>2</m:t>
                          </m:r>
                        </m:sub>
                      </m:sSub>
                      <m:r>
                        <a:rPr lang="en-US" i="1">
                          <a:latin typeface="Cambria Math" panose="02040503050406030204" pitchFamily="18" charset="0"/>
                          <a:ea typeface="Calibri" panose="020F0502020204030204" pitchFamily="34" charset="0"/>
                          <a:cs typeface="Courier New" panose="02070309020205020404" pitchFamily="49" charset="0"/>
                        </a:rPr>
                        <m:t>+</m:t>
                      </m:r>
                      <m:r>
                        <a:rPr lang="en-US" i="1">
                          <a:latin typeface="Cambria Math" panose="02040503050406030204" pitchFamily="18" charset="0"/>
                          <a:ea typeface="Calibri" panose="020F0502020204030204" pitchFamily="34" charset="0"/>
                          <a:cs typeface="Courier New" panose="02070309020205020404" pitchFamily="49" charset="0"/>
                        </a:rPr>
                        <m:t>h𝑦𝑑𝑟𝑜𝑐𝑎𝑟𝑏𝑜𝑛𝑠</m:t>
                      </m:r>
                      <m:r>
                        <a:rPr lang="en-US" i="1">
                          <a:latin typeface="Cambria Math" panose="02040503050406030204" pitchFamily="18" charset="0"/>
                          <a:ea typeface="Calibri" panose="020F0502020204030204" pitchFamily="34" charset="0"/>
                          <a:cs typeface="Courier New" panose="02070309020205020404" pitchFamily="49" charset="0"/>
                        </a:rPr>
                        <m:t>                                </m:t>
                      </m:r>
                      <m:d>
                        <m:dPr>
                          <m:ctrlPr>
                            <a:rPr lang="en-US" i="1">
                              <a:latin typeface="Cambria Math" panose="02040503050406030204" pitchFamily="18" charset="0"/>
                              <a:ea typeface="Calibri" panose="020F0502020204030204" pitchFamily="34" charset="0"/>
                              <a:cs typeface="Courier New" panose="02070309020205020404" pitchFamily="49" charset="0"/>
                            </a:rPr>
                          </m:ctrlPr>
                        </m:dPr>
                        <m:e>
                          <m:r>
                            <a:rPr lang="en-US" i="1">
                              <a:latin typeface="Cambria Math" panose="02040503050406030204" pitchFamily="18" charset="0"/>
                              <a:ea typeface="Calibri" panose="020F0502020204030204" pitchFamily="34" charset="0"/>
                              <a:cs typeface="Courier New" panose="02070309020205020404" pitchFamily="49" charset="0"/>
                            </a:rPr>
                            <m:t>1.1</m:t>
                          </m:r>
                        </m:e>
                      </m:d>
                    </m:oMath>
                  </m:oMathPara>
                </a14:m>
                <a:endParaRPr lang="en-US" sz="1400" dirty="0">
                  <a:latin typeface="Courier" pitchFamily="2" charset="0"/>
                  <a:ea typeface="Calibri" panose="020F0502020204030204" pitchFamily="34" charset="0"/>
                  <a:cs typeface="Times New Roman" panose="02020603050405020304" pitchFamily="18" charset="0"/>
                </a:endParaRPr>
              </a:p>
              <a:p>
                <a:r>
                  <a:rPr lang="en-US" dirty="0">
                    <a:latin typeface="Times" pitchFamily="2" charset="0"/>
                    <a:ea typeface="Calibri" panose="020F0502020204030204" pitchFamily="34" charset="0"/>
                    <a:cs typeface="Courier New" panose="02070309020205020404" pitchFamily="49" charset="0"/>
                  </a:rPr>
                  <a:t> </a:t>
                </a:r>
                <a:endParaRPr lang="en-US" sz="1400" dirty="0">
                  <a:latin typeface="Courier" pitchFamily="2"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27DBC9C-5C51-36AB-4C41-ACCA2B8A6776}"/>
                  </a:ext>
                </a:extLst>
              </p:cNvPr>
              <p:cNvSpPr txBox="1">
                <a:spLocks noRot="1" noChangeAspect="1" noMove="1" noResize="1" noEditPoints="1" noAdjustHandles="1" noChangeArrowheads="1" noChangeShapeType="1" noTextEdit="1"/>
              </p:cNvSpPr>
              <p:nvPr/>
            </p:nvSpPr>
            <p:spPr>
              <a:xfrm>
                <a:off x="1901771" y="884082"/>
                <a:ext cx="8388457" cy="120032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1E84F5-A0AD-633B-F897-08C87A3602EF}"/>
                  </a:ext>
                </a:extLst>
              </p:cNvPr>
              <p:cNvSpPr txBox="1"/>
              <p:nvPr/>
            </p:nvSpPr>
            <p:spPr>
              <a:xfrm>
                <a:off x="1778431" y="2649905"/>
                <a:ext cx="9142708" cy="923330"/>
              </a:xfrm>
              <a:prstGeom prst="rect">
                <a:avLst/>
              </a:prstGeom>
              <a:noFill/>
            </p:spPr>
            <p:txBody>
              <a:bodyPr wrap="squar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Courier New" panose="02070309020205020404" pitchFamily="49" charset="0"/>
                        </a:rPr>
                        <m:t>𝑂𝑥𝑖𝑑𝑎𝑡𝑖𝑜𝑛</m:t>
                      </m:r>
                      <m:r>
                        <a:rPr lang="en-US" sz="1800" i="1" smtClean="0">
                          <a:effectLst/>
                          <a:latin typeface="Cambria Math" panose="02040503050406030204" pitchFamily="18" charset="0"/>
                          <a:ea typeface="Calibri" panose="020F0502020204030204" pitchFamily="34" charset="0"/>
                          <a:cs typeface="Courier New" panose="02070309020205020404" pitchFamily="49" charset="0"/>
                        </a:rPr>
                        <m:t> (</m:t>
                      </m:r>
                      <m:r>
                        <a:rPr lang="en-US" sz="1800" i="1" smtClean="0">
                          <a:effectLst/>
                          <a:latin typeface="Cambria Math" panose="02040503050406030204" pitchFamily="18" charset="0"/>
                          <a:ea typeface="Calibri" panose="020F0502020204030204" pitchFamily="34" charset="0"/>
                          <a:cs typeface="Courier New" panose="02070309020205020404" pitchFamily="49" charset="0"/>
                        </a:rPr>
                        <m:t>𝑐𝑜𝑚𝑏𝑢𝑠𝑡𝑖𝑜𝑛</m:t>
                      </m:r>
                      <m:r>
                        <a:rPr lang="en-US" sz="1800" i="1" smtClean="0">
                          <a:effectLst/>
                          <a:latin typeface="Cambria Math" panose="02040503050406030204" pitchFamily="18" charset="0"/>
                          <a:ea typeface="Calibri" panose="020F0502020204030204" pitchFamily="34" charset="0"/>
                          <a:cs typeface="Courier New" panose="02070309020205020404" pitchFamily="49" charset="0"/>
                        </a:rPr>
                        <m:t>)                        </m:t>
                      </m:r>
                    </m:oMath>
                  </m:oMathPara>
                </a14:m>
                <a:endParaRPr lang="en-US" sz="1400" dirty="0">
                  <a:effectLst/>
                  <a:latin typeface="Courier"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pitchFamily="2" charset="0"/>
                    <a:ea typeface="Times New Roman" panose="02020603050405020304" pitchFamily="18" charset="0"/>
                    <a:cs typeface="Courier New" panose="02070309020205020404" pitchFamily="49" charset="0"/>
                  </a:rPr>
                  <a:t> </a:t>
                </a:r>
                <a:endParaRPr lang="en-US" sz="1400" dirty="0">
                  <a:effectLst/>
                  <a:latin typeface="Courier" pitchFamily="2" charset="0"/>
                  <a:ea typeface="Calibri" panose="020F0502020204030204" pitchFamily="34" charset="0"/>
                  <a:cs typeface="Times New Roman" panose="02020603050405020304" pitchFamily="18" charset="0"/>
                </a:endParaRPr>
              </a:p>
              <a:p>
                <a14:m>
                  <m:oMath xmlns:m="http://schemas.openxmlformats.org/officeDocument/2006/math">
                    <m:r>
                      <a:rPr lang="en-US" sz="1800" i="1">
                        <a:effectLst/>
                        <a:latin typeface="Cambria Math" panose="02040503050406030204" pitchFamily="18" charset="0"/>
                        <a:ea typeface="Calibri" panose="020F0502020204030204" pitchFamily="34" charset="0"/>
                        <a:cs typeface="Courier New" panose="02070309020205020404" pitchFamily="49" charset="0"/>
                      </a:rPr>
                      <m:t> </m:t>
                    </m:r>
                    <m:r>
                      <a:rPr lang="en-US" sz="1800" i="1">
                        <a:effectLst/>
                        <a:latin typeface="Cambria Math" panose="02040503050406030204" pitchFamily="18" charset="0"/>
                        <a:ea typeface="Calibri" panose="020F0502020204030204" pitchFamily="34" charset="0"/>
                        <a:cs typeface="Courier New" panose="02070309020205020404" pitchFamily="49" charset="0"/>
                      </a:rPr>
                      <m:t>𝑒𝑛𝑒𝑟𝑔𝑦</m:t>
                    </m:r>
                    <m:r>
                      <a:rPr lang="en-US" sz="1800" i="1">
                        <a:effectLst/>
                        <a:latin typeface="Cambria Math" panose="02040503050406030204" pitchFamily="18" charset="0"/>
                        <a:ea typeface="Calibri" panose="020F0502020204030204" pitchFamily="34" charset="0"/>
                        <a:cs typeface="Courier New" panose="02070309020205020404" pitchFamily="49" charset="0"/>
                      </a:rPr>
                      <m:t>+</m:t>
                    </m:r>
                    <m:sSub>
                      <m:sSubPr>
                        <m:ctrlPr>
                          <a:rPr lang="en-US" i="1">
                            <a:effectLst/>
                            <a:latin typeface="Cambria Math" panose="02040503050406030204" pitchFamily="18" charset="0"/>
                            <a:cs typeface="Courier New" panose="02070309020205020404" pitchFamily="49" charset="0"/>
                          </a:rPr>
                        </m:ctrlPr>
                      </m:sSubPr>
                      <m:e>
                        <m:r>
                          <a:rPr lang="en-US" sz="1800" i="1">
                            <a:effectLst/>
                            <a:latin typeface="Cambria Math" panose="02040503050406030204" pitchFamily="18" charset="0"/>
                            <a:ea typeface="Calibri" panose="020F0502020204030204" pitchFamily="34" charset="0"/>
                            <a:cs typeface="Courier New" panose="02070309020205020404" pitchFamily="49" charset="0"/>
                          </a:rPr>
                          <m:t>𝐻</m:t>
                        </m:r>
                      </m:e>
                      <m:sub>
                        <m:r>
                          <a:rPr lang="en-US" sz="1800" i="1">
                            <a:effectLst/>
                            <a:latin typeface="Cambria Math" panose="02040503050406030204" pitchFamily="18" charset="0"/>
                            <a:ea typeface="Calibri" panose="020F0502020204030204" pitchFamily="34" charset="0"/>
                            <a:cs typeface="Courier New" panose="02070309020205020404" pitchFamily="49" charset="0"/>
                          </a:rPr>
                          <m:t>2</m:t>
                        </m:r>
                      </m:sub>
                    </m:sSub>
                    <m:r>
                      <a:rPr lang="en-US" sz="1800" i="1">
                        <a:effectLst/>
                        <a:latin typeface="Cambria Math" panose="02040503050406030204" pitchFamily="18" charset="0"/>
                        <a:ea typeface="Calibri" panose="020F0502020204030204" pitchFamily="34" charset="0"/>
                        <a:cs typeface="Courier New" panose="02070309020205020404" pitchFamily="49" charset="0"/>
                      </a:rPr>
                      <m:t>𝑂</m:t>
                    </m:r>
                    <m:r>
                      <a:rPr lang="en-US" sz="1800" i="1">
                        <a:effectLst/>
                        <a:latin typeface="Cambria Math" panose="02040503050406030204" pitchFamily="18" charset="0"/>
                        <a:ea typeface="Calibri" panose="020F0502020204030204" pitchFamily="34" charset="0"/>
                        <a:cs typeface="Courier New" panose="02070309020205020404" pitchFamily="49" charset="0"/>
                      </a:rPr>
                      <m:t>+</m:t>
                    </m:r>
                    <m:r>
                      <a:rPr lang="en-US" sz="1800" i="1">
                        <a:effectLst/>
                        <a:latin typeface="Cambria Math" panose="02040503050406030204" pitchFamily="18" charset="0"/>
                        <a:ea typeface="Calibri" panose="020F0502020204030204" pitchFamily="34" charset="0"/>
                        <a:cs typeface="Courier New" panose="02070309020205020404" pitchFamily="49" charset="0"/>
                      </a:rPr>
                      <m:t>𝐶</m:t>
                    </m:r>
                    <m:sSub>
                      <m:sSubPr>
                        <m:ctrlPr>
                          <a:rPr lang="en-US" i="1">
                            <a:effectLst/>
                            <a:latin typeface="Cambria Math" panose="02040503050406030204" pitchFamily="18" charset="0"/>
                            <a:cs typeface="Courier New" panose="02070309020205020404" pitchFamily="49" charset="0"/>
                          </a:rPr>
                        </m:ctrlPr>
                      </m:sSubPr>
                      <m:e>
                        <m:r>
                          <a:rPr lang="en-US" sz="1800" i="1">
                            <a:effectLst/>
                            <a:latin typeface="Cambria Math" panose="02040503050406030204" pitchFamily="18" charset="0"/>
                            <a:ea typeface="Calibri" panose="020F0502020204030204" pitchFamily="34" charset="0"/>
                            <a:cs typeface="Courier New" panose="02070309020205020404" pitchFamily="49" charset="0"/>
                          </a:rPr>
                          <m:t>𝑂</m:t>
                        </m:r>
                      </m:e>
                      <m:sub>
                        <m:r>
                          <a:rPr lang="en-US" sz="1800" i="1">
                            <a:effectLst/>
                            <a:latin typeface="Cambria Math" panose="02040503050406030204" pitchFamily="18" charset="0"/>
                            <a:ea typeface="Calibri" panose="020F0502020204030204" pitchFamily="34" charset="0"/>
                            <a:cs typeface="Courier New" panose="02070309020205020404" pitchFamily="49" charset="0"/>
                          </a:rPr>
                          <m:t>2 </m:t>
                        </m:r>
                      </m:sub>
                    </m:sSub>
                    <m:r>
                      <a:rPr lang="en-US" sz="1800" i="1">
                        <a:effectLst/>
                        <a:latin typeface="Cambria Math" panose="02040503050406030204" pitchFamily="18" charset="0"/>
                        <a:ea typeface="Calibri" panose="020F0502020204030204" pitchFamily="34" charset="0"/>
                        <a:cs typeface="Courier New" panose="02070309020205020404" pitchFamily="49"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ourier New" panose="02070309020205020404" pitchFamily="49" charset="0"/>
                      </a:rPr>
                      <m:t> </m:t>
                    </m:r>
                    <m:sSub>
                      <m:sSubPr>
                        <m:ctrlPr>
                          <a:rPr lang="en-US" i="1">
                            <a:effectLst/>
                            <a:latin typeface="Cambria Math" panose="02040503050406030204" pitchFamily="18" charset="0"/>
                            <a:cs typeface="Courier New" panose="02070309020205020404" pitchFamily="49" charset="0"/>
                          </a:rPr>
                        </m:ctrlPr>
                      </m:sSubPr>
                      <m:e>
                        <m:r>
                          <a:rPr lang="en-US" sz="1800" i="1">
                            <a:effectLst/>
                            <a:latin typeface="Cambria Math" panose="02040503050406030204" pitchFamily="18" charset="0"/>
                            <a:ea typeface="Calibri" panose="020F0502020204030204" pitchFamily="34" charset="0"/>
                            <a:cs typeface="Courier New" panose="02070309020205020404" pitchFamily="49" charset="0"/>
                          </a:rPr>
                          <m:t>𝑂</m:t>
                        </m:r>
                      </m:e>
                      <m:sub>
                        <m:r>
                          <a:rPr lang="en-US" sz="1800" i="1">
                            <a:effectLst/>
                            <a:latin typeface="Cambria Math" panose="02040503050406030204" pitchFamily="18" charset="0"/>
                            <a:ea typeface="Calibri" panose="020F0502020204030204" pitchFamily="34" charset="0"/>
                            <a:cs typeface="Courier New" panose="02070309020205020404" pitchFamily="49" charset="0"/>
                          </a:rPr>
                          <m:t>2</m:t>
                        </m:r>
                      </m:sub>
                    </m:sSub>
                    <m:r>
                      <a:rPr lang="en-US" sz="1800" i="1">
                        <a:effectLst/>
                        <a:latin typeface="Cambria Math" panose="02040503050406030204" pitchFamily="18" charset="0"/>
                        <a:ea typeface="Calibri" panose="020F0502020204030204" pitchFamily="34" charset="0"/>
                        <a:cs typeface="Courier New" panose="02070309020205020404" pitchFamily="49" charset="0"/>
                      </a:rPr>
                      <m:t>+</m:t>
                    </m:r>
                    <m:r>
                      <a:rPr lang="en-US" sz="1800" i="1">
                        <a:effectLst/>
                        <a:latin typeface="Cambria Math" panose="02040503050406030204" pitchFamily="18" charset="0"/>
                        <a:ea typeface="Calibri" panose="020F0502020204030204" pitchFamily="34" charset="0"/>
                        <a:cs typeface="Courier New" panose="02070309020205020404" pitchFamily="49" charset="0"/>
                      </a:rPr>
                      <m:t>h𝑦𝑑𝑟𝑜𝑐𝑎𝑟𝑏𝑜𝑛𝑠</m:t>
                    </m:r>
                    <m:r>
                      <a:rPr lang="en-US" sz="1800" i="1">
                        <a:effectLst/>
                        <a:latin typeface="Cambria Math" panose="02040503050406030204" pitchFamily="18" charset="0"/>
                        <a:ea typeface="Calibri" panose="020F0502020204030204" pitchFamily="34" charset="0"/>
                        <a:cs typeface="Courier New" panose="02070309020205020404" pitchFamily="49" charset="0"/>
                      </a:rPr>
                      <m:t> (</m:t>
                    </m:r>
                    <m:r>
                      <a:rPr lang="en-US" sz="1800" i="1">
                        <a:effectLst/>
                        <a:latin typeface="Cambria Math" panose="02040503050406030204" pitchFamily="18" charset="0"/>
                        <a:ea typeface="Calibri" panose="020F0502020204030204" pitchFamily="34" charset="0"/>
                        <a:cs typeface="Courier New" panose="02070309020205020404" pitchFamily="49" charset="0"/>
                      </a:rPr>
                      <m:t>𝑓𝑜𝑠𝑠𝑖𝑙</m:t>
                    </m:r>
                    <m:r>
                      <a:rPr lang="en-US" sz="1800" i="1">
                        <a:effectLst/>
                        <a:latin typeface="Cambria Math" panose="02040503050406030204" pitchFamily="18" charset="0"/>
                        <a:ea typeface="Calibri" panose="020F0502020204030204" pitchFamily="34" charset="0"/>
                        <a:cs typeface="Courier New" panose="02070309020205020404" pitchFamily="49" charset="0"/>
                      </a:rPr>
                      <m:t> </m:t>
                    </m:r>
                    <m:r>
                      <a:rPr lang="en-US" sz="1800" i="1">
                        <a:effectLst/>
                        <a:latin typeface="Cambria Math" panose="02040503050406030204" pitchFamily="18" charset="0"/>
                        <a:ea typeface="Calibri" panose="020F0502020204030204" pitchFamily="34" charset="0"/>
                        <a:cs typeface="Courier New" panose="02070309020205020404" pitchFamily="49" charset="0"/>
                      </a:rPr>
                      <m:t>𝑓𝑢𝑒𝑙𝑠</m:t>
                    </m:r>
                    <m:r>
                      <a:rPr lang="en-US" sz="1800" i="1">
                        <a:effectLst/>
                        <a:latin typeface="Cambria Math" panose="02040503050406030204" pitchFamily="18" charset="0"/>
                        <a:ea typeface="Calibri" panose="020F0502020204030204" pitchFamily="34" charset="0"/>
                        <a:cs typeface="Courier New" panose="02070309020205020404" pitchFamily="49" charset="0"/>
                      </a:rPr>
                      <m:t>)                                       </m:t>
                    </m:r>
                    <m:d>
                      <m:dPr>
                        <m:ctrlPr>
                          <a:rPr lang="en-US" i="1">
                            <a:effectLst/>
                            <a:latin typeface="Cambria Math" panose="02040503050406030204" pitchFamily="18" charset="0"/>
                            <a:cs typeface="Courier New" panose="02070309020205020404" pitchFamily="49" charset="0"/>
                          </a:rPr>
                        </m:ctrlPr>
                      </m:dPr>
                      <m:e>
                        <m:r>
                          <a:rPr lang="en-US" sz="1800" i="1">
                            <a:effectLst/>
                            <a:latin typeface="Cambria Math" panose="02040503050406030204" pitchFamily="18" charset="0"/>
                            <a:ea typeface="Calibri" panose="020F0502020204030204" pitchFamily="34" charset="0"/>
                            <a:cs typeface="Courier New" panose="02070309020205020404" pitchFamily="49" charset="0"/>
                          </a:rPr>
                          <m:t>1.2</m:t>
                        </m:r>
                      </m:e>
                    </m:d>
                  </m:oMath>
                </a14:m>
                <a:r>
                  <a:rPr lang="en-US" dirty="0">
                    <a:effectLst/>
                  </a:rPr>
                  <a:t> </a:t>
                </a:r>
                <a:endParaRPr lang="en-US" dirty="0"/>
              </a:p>
            </p:txBody>
          </p:sp>
        </mc:Choice>
        <mc:Fallback xmlns="">
          <p:sp>
            <p:nvSpPr>
              <p:cNvPr id="5" name="TextBox 4">
                <a:extLst>
                  <a:ext uri="{FF2B5EF4-FFF2-40B4-BE49-F238E27FC236}">
                    <a16:creationId xmlns:a16="http://schemas.microsoft.com/office/drawing/2014/main" id="{AA1E84F5-A0AD-633B-F897-08C87A3602EF}"/>
                  </a:ext>
                </a:extLst>
              </p:cNvPr>
              <p:cNvSpPr txBox="1">
                <a:spLocks noRot="1" noChangeAspect="1" noMove="1" noResize="1" noEditPoints="1" noAdjustHandles="1" noChangeArrowheads="1" noChangeShapeType="1" noTextEdit="1"/>
              </p:cNvSpPr>
              <p:nvPr/>
            </p:nvSpPr>
            <p:spPr>
              <a:xfrm>
                <a:off x="1778431" y="2649905"/>
                <a:ext cx="9142708" cy="923330"/>
              </a:xfrm>
              <a:prstGeom prst="rect">
                <a:avLst/>
              </a:prstGeom>
              <a:blipFill>
                <a:blip r:embed="rId3"/>
                <a:stretch>
                  <a:fillRect l="-416" b="-5405"/>
                </a:stretch>
              </a:blipFill>
            </p:spPr>
            <p:txBody>
              <a:bodyPr/>
              <a:lstStyle/>
              <a:p>
                <a:r>
                  <a:rPr lang="en-US">
                    <a:noFill/>
                  </a:rPr>
                  <a:t> </a:t>
                </a:r>
              </a:p>
            </p:txBody>
          </p:sp>
        </mc:Fallback>
      </mc:AlternateContent>
    </p:spTree>
    <p:extLst>
      <p:ext uri="{BB962C8B-B14F-4D97-AF65-F5344CB8AC3E}">
        <p14:creationId xmlns:p14="http://schemas.microsoft.com/office/powerpoint/2010/main" val="238450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3DBB0A2-7213-92CA-C329-5216F74DAB0A}"/>
              </a:ext>
            </a:extLst>
          </p:cNvPr>
          <p:cNvGraphicFramePr>
            <a:graphicFrameLocks noChangeAspect="1"/>
          </p:cNvGraphicFramePr>
          <p:nvPr>
            <p:extLst>
              <p:ext uri="{D42A27DB-BD31-4B8C-83A1-F6EECF244321}">
                <p14:modId xmlns:p14="http://schemas.microsoft.com/office/powerpoint/2010/main" val="523670188"/>
              </p:ext>
            </p:extLst>
          </p:nvPr>
        </p:nvGraphicFramePr>
        <p:xfrm>
          <a:off x="1382485" y="0"/>
          <a:ext cx="6707630" cy="6922618"/>
        </p:xfrm>
        <a:graphic>
          <a:graphicData uri="http://schemas.openxmlformats.org/presentationml/2006/ole">
            <mc:AlternateContent xmlns:mc="http://schemas.openxmlformats.org/markup-compatibility/2006">
              <mc:Choice xmlns:v="urn:schemas-microsoft-com:vml" Requires="v">
                <p:oleObj name="Document" r:id="rId2" imgW="5943600" imgH="6134100" progId="Word.Document.12">
                  <p:embed/>
                </p:oleObj>
              </mc:Choice>
              <mc:Fallback>
                <p:oleObj name="Document" r:id="rId2" imgW="5943600" imgH="6134100" progId="Word.Document.12">
                  <p:embed/>
                  <p:pic>
                    <p:nvPicPr>
                      <p:cNvPr id="0" name=""/>
                      <p:cNvPicPr/>
                      <p:nvPr/>
                    </p:nvPicPr>
                    <p:blipFill>
                      <a:blip r:embed="rId3"/>
                      <a:stretch>
                        <a:fillRect/>
                      </a:stretch>
                    </p:blipFill>
                    <p:spPr>
                      <a:xfrm>
                        <a:off x="1382485" y="0"/>
                        <a:ext cx="6707630" cy="692261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F88E0D1-2841-4259-19BF-639534BCAB48}"/>
              </a:ext>
            </a:extLst>
          </p:cNvPr>
          <p:cNvSpPr txBox="1"/>
          <p:nvPr/>
        </p:nvSpPr>
        <p:spPr>
          <a:xfrm>
            <a:off x="7416800" y="3107008"/>
            <a:ext cx="3628572" cy="2862322"/>
          </a:xfrm>
          <a:prstGeom prst="rect">
            <a:avLst/>
          </a:prstGeom>
          <a:noFill/>
        </p:spPr>
        <p:txBody>
          <a:bodyPr wrap="square">
            <a:spAutoFit/>
          </a:bodyPr>
          <a:lstStyle/>
          <a:p>
            <a:r>
              <a:rPr lang="en-US" sz="1800" b="1" dirty="0">
                <a:effectLst/>
                <a:latin typeface="Times" pitchFamily="2" charset="0"/>
                <a:ea typeface="Calibri" panose="020F0502020204030204" pitchFamily="34" charset="0"/>
                <a:cs typeface="Courier New" panose="02070309020205020404" pitchFamily="49" charset="0"/>
              </a:rPr>
              <a:t>Figure 1.3.</a:t>
            </a:r>
            <a:r>
              <a:rPr lang="en-US" sz="1800" dirty="0">
                <a:effectLst/>
                <a:latin typeface="Times" pitchFamily="2" charset="0"/>
                <a:ea typeface="Calibri" panose="020F0502020204030204" pitchFamily="34" charset="0"/>
                <a:cs typeface="Courier New" panose="02070309020205020404" pitchFamily="49" charset="0"/>
              </a:rPr>
              <a:t>  Variations over the past 420,000 years in the 3200-m deep ice core from Vostok, Antarctica [Petit et al. 1999, 2001] of a) Deuterium anomaly (</a:t>
            </a:r>
            <a:r>
              <a:rPr lang="en-US" sz="1800" dirty="0" err="1">
                <a:effectLst/>
                <a:latin typeface="Times" pitchFamily="2" charset="0"/>
                <a:ea typeface="Calibri" panose="020F0502020204030204" pitchFamily="34" charset="0"/>
                <a:cs typeface="Courier New" panose="02070309020205020404" pitchFamily="49" charset="0"/>
              </a:rPr>
              <a:t>pptv</a:t>
            </a:r>
            <a:r>
              <a:rPr lang="en-US" sz="1800" dirty="0">
                <a:effectLst/>
                <a:latin typeface="Times" pitchFamily="2" charset="0"/>
                <a:ea typeface="Calibri" panose="020F0502020204030204" pitchFamily="34" charset="0"/>
                <a:cs typeface="Courier New" panose="02070309020205020404" pitchFamily="49" charset="0"/>
              </a:rPr>
              <a:t>, left axis), with estimated global temperature anomaly (Kelvins, right axis), b) carbon dioxide (</a:t>
            </a:r>
            <a:r>
              <a:rPr lang="en-US" sz="1800" dirty="0" err="1">
                <a:effectLst/>
                <a:latin typeface="Times" pitchFamily="2" charset="0"/>
                <a:ea typeface="Calibri" panose="020F0502020204030204" pitchFamily="34" charset="0"/>
                <a:cs typeface="Courier New" panose="02070309020205020404" pitchFamily="49" charset="0"/>
              </a:rPr>
              <a:t>ppmv</a:t>
            </a:r>
            <a:r>
              <a:rPr lang="en-US" sz="1800" dirty="0">
                <a:effectLst/>
                <a:latin typeface="Times" pitchFamily="2" charset="0"/>
                <a:ea typeface="Calibri" panose="020F0502020204030204" pitchFamily="34" charset="0"/>
                <a:cs typeface="Courier New" panose="02070309020205020404" pitchFamily="49" charset="0"/>
              </a:rPr>
              <a:t>), and c) methane (</a:t>
            </a:r>
            <a:r>
              <a:rPr lang="en-US" sz="1800" dirty="0" err="1">
                <a:effectLst/>
                <a:latin typeface="Times" pitchFamily="2" charset="0"/>
                <a:ea typeface="Calibri" panose="020F0502020204030204" pitchFamily="34" charset="0"/>
                <a:cs typeface="Courier New" panose="02070309020205020404" pitchFamily="49" charset="0"/>
              </a:rPr>
              <a:t>ppbv</a:t>
            </a:r>
            <a:r>
              <a:rPr lang="en-US" sz="1800" dirty="0">
                <a:effectLst/>
                <a:latin typeface="Times" pitchFamily="2" charset="0"/>
                <a:ea typeface="Calibri" panose="020F0502020204030204" pitchFamily="34" charset="0"/>
                <a:cs typeface="Courier New" panose="02070309020205020404" pitchFamily="49" charset="0"/>
              </a:rPr>
              <a:t>) [from </a:t>
            </a:r>
            <a:r>
              <a:rPr lang="en-US" sz="1800" dirty="0" err="1">
                <a:effectLst/>
                <a:latin typeface="Times" pitchFamily="2" charset="0"/>
                <a:ea typeface="Calibri" panose="020F0502020204030204" pitchFamily="34" charset="0"/>
                <a:cs typeface="Courier New" panose="02070309020205020404" pitchFamily="49" charset="0"/>
              </a:rPr>
              <a:t>www.ncdc.noaa.gov</a:t>
            </a:r>
            <a:r>
              <a:rPr lang="en-US" sz="1800" dirty="0">
                <a:effectLst/>
                <a:latin typeface="Times" pitchFamily="2" charset="0"/>
                <a:ea typeface="Calibri" panose="020F0502020204030204" pitchFamily="34" charset="0"/>
                <a:cs typeface="Courier New" panose="02070309020205020404" pitchFamily="49" charset="0"/>
              </a:rPr>
              <a:t>/paleo].</a:t>
            </a:r>
            <a:r>
              <a:rPr lang="en-US" dirty="0">
                <a:effectLst/>
              </a:rPr>
              <a:t> </a:t>
            </a:r>
            <a:endParaRPr lang="en-US" dirty="0"/>
          </a:p>
        </p:txBody>
      </p:sp>
    </p:spTree>
    <p:extLst>
      <p:ext uri="{BB962C8B-B14F-4D97-AF65-F5344CB8AC3E}">
        <p14:creationId xmlns:p14="http://schemas.microsoft.com/office/powerpoint/2010/main" val="31583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2F285B87-5017-461E-FD61-6431D906E2C9}"/>
              </a:ext>
            </a:extLst>
          </p:cNvPr>
          <p:cNvGraphicFramePr>
            <a:graphicFrameLocks noChangeAspect="1"/>
          </p:cNvGraphicFramePr>
          <p:nvPr/>
        </p:nvGraphicFramePr>
        <p:xfrm>
          <a:off x="1524000" y="193676"/>
          <a:ext cx="9144000" cy="6664325"/>
        </p:xfrm>
        <a:graphic>
          <a:graphicData uri="http://schemas.openxmlformats.org/presentationml/2006/ole">
            <mc:AlternateContent xmlns:mc="http://schemas.openxmlformats.org/markup-compatibility/2006">
              <mc:Choice xmlns:v="urn:schemas-microsoft-com:vml" Requires="v">
                <p:oleObj name="Chart" r:id="rId2" imgW="5283200" imgH="3860800" progId="Excel.Chart.8">
                  <p:embed/>
                </p:oleObj>
              </mc:Choice>
              <mc:Fallback>
                <p:oleObj name="Chart" r:id="rId2" imgW="5283200" imgH="3860800" progId="Excel.Chart.8">
                  <p:embed/>
                  <p:pic>
                    <p:nvPicPr>
                      <p:cNvPr id="1026" name="Object 4">
                        <a:extLst>
                          <a:ext uri="{FF2B5EF4-FFF2-40B4-BE49-F238E27FC236}">
                            <a16:creationId xmlns:a16="http://schemas.microsoft.com/office/drawing/2014/main" id="{2F285B87-5017-461E-FD61-6431D906E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3676"/>
                        <a:ext cx="91440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AutoShape 8">
            <a:extLst>
              <a:ext uri="{FF2B5EF4-FFF2-40B4-BE49-F238E27FC236}">
                <a16:creationId xmlns:a16="http://schemas.microsoft.com/office/drawing/2014/main" id="{2B584FC7-CCEE-3FEE-853A-7784DB9A72C8}"/>
              </a:ext>
            </a:extLst>
          </p:cNvPr>
          <p:cNvSpPr>
            <a:spLocks noChangeArrowheads="1"/>
          </p:cNvSpPr>
          <p:nvPr/>
        </p:nvSpPr>
        <p:spPr bwMode="auto">
          <a:xfrm>
            <a:off x="8839200" y="76200"/>
            <a:ext cx="76200" cy="685800"/>
          </a:xfrm>
          <a:prstGeom prst="lightningBolt">
            <a:avLst/>
          </a:prstGeom>
          <a:solidFill>
            <a:srgbClr val="800080"/>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 name="AutoShape 9">
            <a:extLst>
              <a:ext uri="{FF2B5EF4-FFF2-40B4-BE49-F238E27FC236}">
                <a16:creationId xmlns:a16="http://schemas.microsoft.com/office/drawing/2014/main" id="{3A0DA82A-AA3E-B2D7-30CD-DFAD23D1BB98}"/>
              </a:ext>
            </a:extLst>
          </p:cNvPr>
          <p:cNvSpPr>
            <a:spLocks noChangeArrowheads="1"/>
          </p:cNvSpPr>
          <p:nvPr/>
        </p:nvSpPr>
        <p:spPr bwMode="auto">
          <a:xfrm>
            <a:off x="9144000" y="0"/>
            <a:ext cx="304800" cy="4114800"/>
          </a:xfrm>
          <a:prstGeom prst="lightningBolt">
            <a:avLst/>
          </a:prstGeom>
          <a:solidFill>
            <a:srgbClr val="008080"/>
          </a:solidFill>
          <a:ln w="9525">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 name="AutoShape 10">
            <a:extLst>
              <a:ext uri="{FF2B5EF4-FFF2-40B4-BE49-F238E27FC236}">
                <a16:creationId xmlns:a16="http://schemas.microsoft.com/office/drawing/2014/main" id="{7706A25F-D235-FB6D-70A5-4147DAC72A19}"/>
              </a:ext>
            </a:extLst>
          </p:cNvPr>
          <p:cNvSpPr>
            <a:spLocks noChangeArrowheads="1"/>
          </p:cNvSpPr>
          <p:nvPr/>
        </p:nvSpPr>
        <p:spPr bwMode="auto">
          <a:xfrm>
            <a:off x="9753600" y="0"/>
            <a:ext cx="304800" cy="6248400"/>
          </a:xfrm>
          <a:prstGeom prst="lightningBolt">
            <a:avLst/>
          </a:prstGeom>
          <a:solidFill>
            <a:srgbClr val="FFFF00"/>
          </a:solidFill>
          <a:ln w="9525">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 name="Text Box 11">
            <a:extLst>
              <a:ext uri="{FF2B5EF4-FFF2-40B4-BE49-F238E27FC236}">
                <a16:creationId xmlns:a16="http://schemas.microsoft.com/office/drawing/2014/main" id="{86460DC8-574F-A55A-433D-AD67CDA3D6E1}"/>
              </a:ext>
            </a:extLst>
          </p:cNvPr>
          <p:cNvSpPr txBox="1">
            <a:spLocks noChangeArrowheads="1"/>
          </p:cNvSpPr>
          <p:nvPr/>
        </p:nvSpPr>
        <p:spPr bwMode="auto">
          <a:xfrm>
            <a:off x="7427914" y="654050"/>
            <a:ext cx="1563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rPr>
              <a:t>XUV   &lt; 0.2 </a:t>
            </a:r>
            <a:r>
              <a:rPr lang="el-GR" altLang="en-US" sz="1600">
                <a:latin typeface="Times New Roman" panose="02020603050405020304" pitchFamily="18" charset="0"/>
                <a:cs typeface="Times New Roman" panose="02020603050405020304" pitchFamily="18" charset="0"/>
              </a:rPr>
              <a:t>μ</a:t>
            </a:r>
            <a:r>
              <a:rPr lang="en-US" altLang="en-US" sz="1600">
                <a:latin typeface="Times New Roman" panose="02020603050405020304" pitchFamily="18" charset="0"/>
                <a:cs typeface="Times New Roman" panose="02020603050405020304" pitchFamily="18" charset="0"/>
              </a:rPr>
              <a:t>m</a:t>
            </a:r>
            <a:r>
              <a:rPr lang="en-US" altLang="en-US" sz="1600">
                <a:latin typeface="Times New Roman" panose="02020603050405020304" pitchFamily="18" charset="0"/>
              </a:rPr>
              <a:t> </a:t>
            </a:r>
          </a:p>
        </p:txBody>
      </p:sp>
      <p:sp>
        <p:nvSpPr>
          <p:cNvPr id="1031" name="Rectangle 12">
            <a:extLst>
              <a:ext uri="{FF2B5EF4-FFF2-40B4-BE49-F238E27FC236}">
                <a16:creationId xmlns:a16="http://schemas.microsoft.com/office/drawing/2014/main" id="{0B19C076-BFEE-E554-2828-2CF7AD391CD0}"/>
              </a:ext>
            </a:extLst>
          </p:cNvPr>
          <p:cNvSpPr>
            <a:spLocks noChangeArrowheads="1"/>
          </p:cNvSpPr>
          <p:nvPr/>
        </p:nvSpPr>
        <p:spPr bwMode="auto">
          <a:xfrm>
            <a:off x="7924800" y="35814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rPr>
              <a:t>UV   0.2-0.3 </a:t>
            </a:r>
            <a:r>
              <a:rPr lang="el-GR" altLang="en-US" sz="1600">
                <a:latin typeface="Times New Roman" panose="02020603050405020304" pitchFamily="18" charset="0"/>
              </a:rPr>
              <a:t>μ</a:t>
            </a:r>
            <a:r>
              <a:rPr lang="en-US" altLang="en-US" sz="1600">
                <a:latin typeface="Times New Roman" panose="02020603050405020304" pitchFamily="18" charset="0"/>
              </a:rPr>
              <a:t>m</a:t>
            </a:r>
          </a:p>
        </p:txBody>
      </p:sp>
      <p:sp>
        <p:nvSpPr>
          <p:cNvPr id="1032" name="Rectangle 13">
            <a:extLst>
              <a:ext uri="{FF2B5EF4-FFF2-40B4-BE49-F238E27FC236}">
                <a16:creationId xmlns:a16="http://schemas.microsoft.com/office/drawing/2014/main" id="{433D6CF2-E454-E440-2D89-E0D864152C79}"/>
              </a:ext>
            </a:extLst>
          </p:cNvPr>
          <p:cNvSpPr>
            <a:spLocks noChangeArrowheads="1"/>
          </p:cNvSpPr>
          <p:nvPr/>
        </p:nvSpPr>
        <p:spPr bwMode="auto">
          <a:xfrm>
            <a:off x="7848600" y="5562600"/>
            <a:ext cx="246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rPr>
              <a:t>VIS + near IR  0.3 – 2.0 </a:t>
            </a:r>
            <a:r>
              <a:rPr lang="el-GR" altLang="en-US" sz="1600">
                <a:latin typeface="Times New Roman" panose="02020603050405020304" pitchFamily="18" charset="0"/>
              </a:rPr>
              <a:t>μ</a:t>
            </a:r>
            <a:r>
              <a:rPr lang="en-US" altLang="en-US" sz="1600">
                <a:latin typeface="Times New Roman" panose="02020603050405020304" pitchFamily="18" charset="0"/>
              </a:rPr>
              <a:t>m</a:t>
            </a:r>
          </a:p>
        </p:txBody>
      </p:sp>
      <p:sp>
        <p:nvSpPr>
          <p:cNvPr id="1033" name="Line 14">
            <a:extLst>
              <a:ext uri="{FF2B5EF4-FFF2-40B4-BE49-F238E27FC236}">
                <a16:creationId xmlns:a16="http://schemas.microsoft.com/office/drawing/2014/main" id="{DCB6E425-4050-F781-FF52-3A77AA10E193}"/>
              </a:ext>
            </a:extLst>
          </p:cNvPr>
          <p:cNvSpPr>
            <a:spLocks noChangeShapeType="1"/>
          </p:cNvSpPr>
          <p:nvPr/>
        </p:nvSpPr>
        <p:spPr bwMode="auto">
          <a:xfrm>
            <a:off x="3657600" y="3352800"/>
            <a:ext cx="0" cy="182880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4" name="Line 15">
            <a:extLst>
              <a:ext uri="{FF2B5EF4-FFF2-40B4-BE49-F238E27FC236}">
                <a16:creationId xmlns:a16="http://schemas.microsoft.com/office/drawing/2014/main" id="{F58E8C5E-C469-42AA-68C8-912A77DFC312}"/>
              </a:ext>
            </a:extLst>
          </p:cNvPr>
          <p:cNvSpPr>
            <a:spLocks noChangeShapeType="1"/>
          </p:cNvSpPr>
          <p:nvPr/>
        </p:nvSpPr>
        <p:spPr bwMode="auto">
          <a:xfrm>
            <a:off x="3657600" y="5181600"/>
            <a:ext cx="0" cy="99060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5" name="Line 16">
            <a:extLst>
              <a:ext uri="{FF2B5EF4-FFF2-40B4-BE49-F238E27FC236}">
                <a16:creationId xmlns:a16="http://schemas.microsoft.com/office/drawing/2014/main" id="{A2C594FA-49ED-3F8B-240E-F0636D5C9CB7}"/>
              </a:ext>
            </a:extLst>
          </p:cNvPr>
          <p:cNvSpPr>
            <a:spLocks noChangeShapeType="1"/>
          </p:cNvSpPr>
          <p:nvPr/>
        </p:nvSpPr>
        <p:spPr bwMode="auto">
          <a:xfrm>
            <a:off x="3657600" y="1295400"/>
            <a:ext cx="0" cy="213360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6" name="Line 17">
            <a:extLst>
              <a:ext uri="{FF2B5EF4-FFF2-40B4-BE49-F238E27FC236}">
                <a16:creationId xmlns:a16="http://schemas.microsoft.com/office/drawing/2014/main" id="{2D6607B4-90E2-998B-FDE2-C6E41E928ADC}"/>
              </a:ext>
            </a:extLst>
          </p:cNvPr>
          <p:cNvSpPr>
            <a:spLocks noChangeShapeType="1"/>
          </p:cNvSpPr>
          <p:nvPr/>
        </p:nvSpPr>
        <p:spPr bwMode="auto">
          <a:xfrm>
            <a:off x="3657600" y="381000"/>
            <a:ext cx="0" cy="91440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7" name="Text Box 18">
            <a:extLst>
              <a:ext uri="{FF2B5EF4-FFF2-40B4-BE49-F238E27FC236}">
                <a16:creationId xmlns:a16="http://schemas.microsoft.com/office/drawing/2014/main" id="{0E675F46-7A39-351E-C141-61BAB2A55CE9}"/>
              </a:ext>
            </a:extLst>
          </p:cNvPr>
          <p:cNvSpPr txBox="1">
            <a:spLocks noChangeArrowheads="1"/>
          </p:cNvSpPr>
          <p:nvPr/>
        </p:nvSpPr>
        <p:spPr bwMode="auto">
          <a:xfrm>
            <a:off x="2286000" y="580548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Troposphere</a:t>
            </a:r>
          </a:p>
        </p:txBody>
      </p:sp>
      <p:sp>
        <p:nvSpPr>
          <p:cNvPr id="1038" name="Text Box 19">
            <a:extLst>
              <a:ext uri="{FF2B5EF4-FFF2-40B4-BE49-F238E27FC236}">
                <a16:creationId xmlns:a16="http://schemas.microsoft.com/office/drawing/2014/main" id="{F8A6503B-C54A-78BA-47DB-DB9E436891D3}"/>
              </a:ext>
            </a:extLst>
          </p:cNvPr>
          <p:cNvSpPr txBox="1">
            <a:spLocks noChangeArrowheads="1"/>
          </p:cNvSpPr>
          <p:nvPr/>
        </p:nvSpPr>
        <p:spPr bwMode="auto">
          <a:xfrm>
            <a:off x="2286000" y="405288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Stratosphere</a:t>
            </a:r>
          </a:p>
        </p:txBody>
      </p:sp>
      <p:sp>
        <p:nvSpPr>
          <p:cNvPr id="1039" name="Text Box 20">
            <a:extLst>
              <a:ext uri="{FF2B5EF4-FFF2-40B4-BE49-F238E27FC236}">
                <a16:creationId xmlns:a16="http://schemas.microsoft.com/office/drawing/2014/main" id="{32A8EB27-9EC7-74A0-8429-DA81B621F702}"/>
              </a:ext>
            </a:extLst>
          </p:cNvPr>
          <p:cNvSpPr txBox="1">
            <a:spLocks noChangeArrowheads="1"/>
          </p:cNvSpPr>
          <p:nvPr/>
        </p:nvSpPr>
        <p:spPr bwMode="auto">
          <a:xfrm>
            <a:off x="2216150" y="23764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Mesosphere</a:t>
            </a:r>
          </a:p>
        </p:txBody>
      </p:sp>
      <p:sp>
        <p:nvSpPr>
          <p:cNvPr id="1040" name="Text Box 21">
            <a:extLst>
              <a:ext uri="{FF2B5EF4-FFF2-40B4-BE49-F238E27FC236}">
                <a16:creationId xmlns:a16="http://schemas.microsoft.com/office/drawing/2014/main" id="{0DD241C8-6058-317B-10AE-224A565BCC15}"/>
              </a:ext>
            </a:extLst>
          </p:cNvPr>
          <p:cNvSpPr txBox="1">
            <a:spLocks noChangeArrowheads="1"/>
          </p:cNvSpPr>
          <p:nvPr/>
        </p:nvSpPr>
        <p:spPr bwMode="auto">
          <a:xfrm>
            <a:off x="2228850" y="676276"/>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Thermosphere</a:t>
            </a:r>
          </a:p>
        </p:txBody>
      </p:sp>
      <p:sp>
        <p:nvSpPr>
          <p:cNvPr id="1041" name="Text Box 22">
            <a:extLst>
              <a:ext uri="{FF2B5EF4-FFF2-40B4-BE49-F238E27FC236}">
                <a16:creationId xmlns:a16="http://schemas.microsoft.com/office/drawing/2014/main" id="{32047A55-034D-5D97-BAAF-4D978C06D50B}"/>
              </a:ext>
            </a:extLst>
          </p:cNvPr>
          <p:cNvSpPr txBox="1">
            <a:spLocks noChangeArrowheads="1"/>
          </p:cNvSpPr>
          <p:nvPr/>
        </p:nvSpPr>
        <p:spPr bwMode="auto">
          <a:xfrm>
            <a:off x="3717926" y="4510089"/>
            <a:ext cx="87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990000"/>
                </a:solidFill>
                <a:latin typeface="Times New Roman" panose="02020603050405020304" pitchFamily="18" charset="0"/>
              </a:rPr>
              <a:t>tropics</a:t>
            </a:r>
          </a:p>
        </p:txBody>
      </p:sp>
      <p:sp>
        <p:nvSpPr>
          <p:cNvPr id="1042" name="Text Box 23">
            <a:extLst>
              <a:ext uri="{FF2B5EF4-FFF2-40B4-BE49-F238E27FC236}">
                <a16:creationId xmlns:a16="http://schemas.microsoft.com/office/drawing/2014/main" id="{4D354590-79C3-FC35-7C53-CA09A5E71A89}"/>
              </a:ext>
            </a:extLst>
          </p:cNvPr>
          <p:cNvSpPr txBox="1">
            <a:spLocks noChangeArrowheads="1"/>
          </p:cNvSpPr>
          <p:nvPr/>
        </p:nvSpPr>
        <p:spPr bwMode="auto">
          <a:xfrm>
            <a:off x="5318125" y="4610101"/>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6600"/>
                </a:solidFill>
                <a:latin typeface="Times New Roman" panose="02020603050405020304" pitchFamily="18" charset="0"/>
              </a:rPr>
              <a:t>U.S. Standard Atmosphere</a:t>
            </a:r>
          </a:p>
        </p:txBody>
      </p:sp>
      <p:sp>
        <p:nvSpPr>
          <p:cNvPr id="1043" name="Text Box 24">
            <a:extLst>
              <a:ext uri="{FF2B5EF4-FFF2-40B4-BE49-F238E27FC236}">
                <a16:creationId xmlns:a16="http://schemas.microsoft.com/office/drawing/2014/main" id="{533599C2-0DAD-B089-9914-FF649689C583}"/>
              </a:ext>
            </a:extLst>
          </p:cNvPr>
          <p:cNvSpPr txBox="1">
            <a:spLocks noChangeArrowheads="1"/>
          </p:cNvSpPr>
          <p:nvPr/>
        </p:nvSpPr>
        <p:spPr bwMode="auto">
          <a:xfrm>
            <a:off x="2209800" y="511968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Tropopause</a:t>
            </a:r>
          </a:p>
        </p:txBody>
      </p:sp>
      <p:sp>
        <p:nvSpPr>
          <p:cNvPr id="1044" name="Text Box 25">
            <a:extLst>
              <a:ext uri="{FF2B5EF4-FFF2-40B4-BE49-F238E27FC236}">
                <a16:creationId xmlns:a16="http://schemas.microsoft.com/office/drawing/2014/main" id="{9F5E7221-08ED-AE62-3DAA-622F7260601F}"/>
              </a:ext>
            </a:extLst>
          </p:cNvPr>
          <p:cNvSpPr txBox="1">
            <a:spLocks noChangeArrowheads="1"/>
          </p:cNvSpPr>
          <p:nvPr/>
        </p:nvSpPr>
        <p:spPr bwMode="auto">
          <a:xfrm>
            <a:off x="5715000" y="3276601"/>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Stratopause</a:t>
            </a:r>
          </a:p>
        </p:txBody>
      </p:sp>
      <p:sp>
        <p:nvSpPr>
          <p:cNvPr id="1045" name="Text Box 26">
            <a:extLst>
              <a:ext uri="{FF2B5EF4-FFF2-40B4-BE49-F238E27FC236}">
                <a16:creationId xmlns:a16="http://schemas.microsoft.com/office/drawing/2014/main" id="{C61044BE-8D50-2955-5967-B6339A430F71}"/>
              </a:ext>
            </a:extLst>
          </p:cNvPr>
          <p:cNvSpPr txBox="1">
            <a:spLocks noChangeArrowheads="1"/>
          </p:cNvSpPr>
          <p:nvPr/>
        </p:nvSpPr>
        <p:spPr bwMode="auto">
          <a:xfrm>
            <a:off x="4419600" y="1143001"/>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Mesopause</a:t>
            </a:r>
          </a:p>
        </p:txBody>
      </p:sp>
      <p:sp>
        <p:nvSpPr>
          <p:cNvPr id="1046" name="Line 27">
            <a:extLst>
              <a:ext uri="{FF2B5EF4-FFF2-40B4-BE49-F238E27FC236}">
                <a16:creationId xmlns:a16="http://schemas.microsoft.com/office/drawing/2014/main" id="{72A2AFE4-885E-1459-7224-DBD727D84F2B}"/>
              </a:ext>
            </a:extLst>
          </p:cNvPr>
          <p:cNvSpPr>
            <a:spLocks noChangeShapeType="1"/>
          </p:cNvSpPr>
          <p:nvPr/>
        </p:nvSpPr>
        <p:spPr bwMode="auto">
          <a:xfrm>
            <a:off x="6934200" y="3505200"/>
            <a:ext cx="762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7" name="Line 28">
            <a:extLst>
              <a:ext uri="{FF2B5EF4-FFF2-40B4-BE49-F238E27FC236}">
                <a16:creationId xmlns:a16="http://schemas.microsoft.com/office/drawing/2014/main" id="{20E4F9FA-A75F-81C9-C370-853739FFD41D}"/>
              </a:ext>
            </a:extLst>
          </p:cNvPr>
          <p:cNvSpPr>
            <a:spLocks noChangeShapeType="1"/>
          </p:cNvSpPr>
          <p:nvPr/>
        </p:nvSpPr>
        <p:spPr bwMode="auto">
          <a:xfrm flipH="1">
            <a:off x="3733800" y="1295400"/>
            <a:ext cx="762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8" name="Line 29">
            <a:extLst>
              <a:ext uri="{FF2B5EF4-FFF2-40B4-BE49-F238E27FC236}">
                <a16:creationId xmlns:a16="http://schemas.microsoft.com/office/drawing/2014/main" id="{D94DA50D-65F1-14EA-63CA-21F0A37B9333}"/>
              </a:ext>
            </a:extLst>
          </p:cNvPr>
          <p:cNvSpPr>
            <a:spLocks noChangeShapeType="1"/>
          </p:cNvSpPr>
          <p:nvPr/>
        </p:nvSpPr>
        <p:spPr bwMode="auto">
          <a:xfrm flipV="1">
            <a:off x="3429000" y="5181600"/>
            <a:ext cx="228600" cy="152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9" name="Line 30">
            <a:extLst>
              <a:ext uri="{FF2B5EF4-FFF2-40B4-BE49-F238E27FC236}">
                <a16:creationId xmlns:a16="http://schemas.microsoft.com/office/drawing/2014/main" id="{A4AED3A7-DA35-1523-F65A-3911DC28C75F}"/>
              </a:ext>
            </a:extLst>
          </p:cNvPr>
          <p:cNvSpPr>
            <a:spLocks noChangeShapeType="1"/>
          </p:cNvSpPr>
          <p:nvPr/>
        </p:nvSpPr>
        <p:spPr bwMode="auto">
          <a:xfrm>
            <a:off x="3429000" y="5410200"/>
            <a:ext cx="1524000" cy="76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E567A7A7-9AE4-09D9-2ED4-E36BB615E63A}"/>
              </a:ext>
            </a:extLst>
          </p:cNvPr>
          <p:cNvSpPr>
            <a:spLocks noGrp="1" noChangeArrowheads="1"/>
          </p:cNvSpPr>
          <p:nvPr>
            <p:ph type="title"/>
          </p:nvPr>
        </p:nvSpPr>
        <p:spPr/>
        <p:txBody>
          <a:bodyPr/>
          <a:lstStyle/>
          <a:p>
            <a:pPr eaLnBrk="1" hangingPunct="1"/>
            <a:endParaRPr lang="en-US" altLang="en-US"/>
          </a:p>
        </p:txBody>
      </p:sp>
      <p:graphicFrame>
        <p:nvGraphicFramePr>
          <p:cNvPr id="2050" name="Object 4">
            <a:extLst>
              <a:ext uri="{FF2B5EF4-FFF2-40B4-BE49-F238E27FC236}">
                <a16:creationId xmlns:a16="http://schemas.microsoft.com/office/drawing/2014/main" id="{6C3BA19D-05C2-A0FF-4E9A-B79BDBF85D75}"/>
              </a:ext>
            </a:extLst>
          </p:cNvPr>
          <p:cNvGraphicFramePr>
            <a:graphicFrameLocks noGrp="1" noChangeAspect="1"/>
          </p:cNvGraphicFramePr>
          <p:nvPr>
            <p:ph idx="1"/>
          </p:nvPr>
        </p:nvGraphicFramePr>
        <p:xfrm>
          <a:off x="1524000" y="1"/>
          <a:ext cx="9144000" cy="6664325"/>
        </p:xfrm>
        <a:graphic>
          <a:graphicData uri="http://schemas.openxmlformats.org/presentationml/2006/ole">
            <mc:AlternateContent xmlns:mc="http://schemas.openxmlformats.org/markup-compatibility/2006">
              <mc:Choice xmlns:v="urn:schemas-microsoft-com:vml" Requires="v">
                <p:oleObj name="Chart" r:id="rId2" imgW="5283200" imgH="3860800" progId="Excel.Chart.8">
                  <p:embed/>
                </p:oleObj>
              </mc:Choice>
              <mc:Fallback>
                <p:oleObj name="Chart" r:id="rId2" imgW="5283200" imgH="3860800" progId="Excel.Chart.8">
                  <p:embed/>
                  <p:pic>
                    <p:nvPicPr>
                      <p:cNvPr id="2050" name="Object 4">
                        <a:extLst>
                          <a:ext uri="{FF2B5EF4-FFF2-40B4-BE49-F238E27FC236}">
                            <a16:creationId xmlns:a16="http://schemas.microsoft.com/office/drawing/2014/main" id="{6C3BA19D-05C2-A0FF-4E9A-B79BDBF85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63"/>
                      <a:stretch>
                        <a:fillRect/>
                      </a:stretch>
                    </p:blipFill>
                    <p:spPr bwMode="auto">
                      <a:xfrm>
                        <a:off x="1524000" y="1"/>
                        <a:ext cx="91440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7">
            <a:extLst>
              <a:ext uri="{FF2B5EF4-FFF2-40B4-BE49-F238E27FC236}">
                <a16:creationId xmlns:a16="http://schemas.microsoft.com/office/drawing/2014/main" id="{FC77B891-9DD2-8825-089D-8EDD7E49A57E}"/>
              </a:ext>
            </a:extLst>
          </p:cNvPr>
          <p:cNvSpPr txBox="1">
            <a:spLocks noChangeArrowheads="1"/>
          </p:cNvSpPr>
          <p:nvPr/>
        </p:nvSpPr>
        <p:spPr bwMode="auto">
          <a:xfrm>
            <a:off x="2209800" y="609601"/>
            <a:ext cx="1646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Altitude (km)</a:t>
            </a:r>
          </a:p>
        </p:txBody>
      </p:sp>
      <p:sp>
        <p:nvSpPr>
          <p:cNvPr id="2053" name="Text Box 8">
            <a:extLst>
              <a:ext uri="{FF2B5EF4-FFF2-40B4-BE49-F238E27FC236}">
                <a16:creationId xmlns:a16="http://schemas.microsoft.com/office/drawing/2014/main" id="{99F5F10F-D886-9404-865B-CF3512C99425}"/>
              </a:ext>
            </a:extLst>
          </p:cNvPr>
          <p:cNvSpPr txBox="1">
            <a:spLocks noChangeArrowheads="1"/>
          </p:cNvSpPr>
          <p:nvPr/>
        </p:nvSpPr>
        <p:spPr bwMode="auto">
          <a:xfrm>
            <a:off x="2819401" y="5029201"/>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66"/>
                </a:solidFill>
                <a:latin typeface="Times New Roman" panose="02020603050405020304" pitchFamily="18" charset="0"/>
              </a:rPr>
              <a:t>Pressure (hPa)</a:t>
            </a:r>
          </a:p>
        </p:txBody>
      </p:sp>
      <p:sp>
        <p:nvSpPr>
          <p:cNvPr id="2054" name="Text Box 9">
            <a:extLst>
              <a:ext uri="{FF2B5EF4-FFF2-40B4-BE49-F238E27FC236}">
                <a16:creationId xmlns:a16="http://schemas.microsoft.com/office/drawing/2014/main" id="{33D0655A-4585-E041-16BE-4AA373470FEB}"/>
              </a:ext>
            </a:extLst>
          </p:cNvPr>
          <p:cNvSpPr txBox="1">
            <a:spLocks noChangeArrowheads="1"/>
          </p:cNvSpPr>
          <p:nvPr/>
        </p:nvSpPr>
        <p:spPr bwMode="auto">
          <a:xfrm>
            <a:off x="7070726" y="5013325"/>
            <a:ext cx="2723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6600"/>
                </a:solidFill>
                <a:latin typeface="Times New Roman" panose="02020603050405020304" pitchFamily="18" charset="0"/>
              </a:rPr>
              <a:t>Density (kg / m</a:t>
            </a:r>
            <a:r>
              <a:rPr lang="en-US" altLang="en-US" sz="2000" baseline="30000">
                <a:solidFill>
                  <a:srgbClr val="006600"/>
                </a:solidFill>
                <a:latin typeface="Times New Roman" panose="02020603050405020304" pitchFamily="18" charset="0"/>
              </a:rPr>
              <a:t>3</a:t>
            </a:r>
            <a:r>
              <a:rPr lang="en-US" altLang="en-US" sz="2000">
                <a:solidFill>
                  <a:srgbClr val="006600"/>
                </a:solidFill>
                <a:latin typeface="Times New Roman" panose="02020603050405020304" pitchFamily="18" charset="0"/>
              </a:rPr>
              <a:t>) * 1000</a:t>
            </a:r>
          </a:p>
        </p:txBody>
      </p:sp>
      <p:sp>
        <p:nvSpPr>
          <p:cNvPr id="2055" name="Text Box 10">
            <a:extLst>
              <a:ext uri="{FF2B5EF4-FFF2-40B4-BE49-F238E27FC236}">
                <a16:creationId xmlns:a16="http://schemas.microsoft.com/office/drawing/2014/main" id="{D75866EE-2802-8293-7185-3E6FE4EE324B}"/>
              </a:ext>
            </a:extLst>
          </p:cNvPr>
          <p:cNvSpPr txBox="1">
            <a:spLocks noChangeArrowheads="1"/>
          </p:cNvSpPr>
          <p:nvPr/>
        </p:nvSpPr>
        <p:spPr bwMode="auto">
          <a:xfrm>
            <a:off x="4251326" y="2362201"/>
            <a:ext cx="1235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056" name="Text Box 11">
            <a:extLst>
              <a:ext uri="{FF2B5EF4-FFF2-40B4-BE49-F238E27FC236}">
                <a16:creationId xmlns:a16="http://schemas.microsoft.com/office/drawing/2014/main" id="{3ADCE536-3C4E-663E-32A5-C4816437FA9A}"/>
              </a:ext>
            </a:extLst>
          </p:cNvPr>
          <p:cNvSpPr txBox="1">
            <a:spLocks noChangeArrowheads="1"/>
          </p:cNvSpPr>
          <p:nvPr/>
        </p:nvSpPr>
        <p:spPr bwMode="auto">
          <a:xfrm>
            <a:off x="5715000" y="2330450"/>
            <a:ext cx="990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solidFill>
                  <a:srgbClr val="0099FF"/>
                </a:solidFill>
                <a:cs typeface="Arial" panose="020B0604020202020204" pitchFamily="34" charset="0"/>
              </a:rPr>
              <a:t>O</a:t>
            </a:r>
          </a:p>
        </p:txBody>
      </p:sp>
      <p:sp>
        <p:nvSpPr>
          <p:cNvPr id="2057" name="Line 12">
            <a:extLst>
              <a:ext uri="{FF2B5EF4-FFF2-40B4-BE49-F238E27FC236}">
                <a16:creationId xmlns:a16="http://schemas.microsoft.com/office/drawing/2014/main" id="{03EC459E-E78A-5691-37B3-BFC4A6BC09C0}"/>
              </a:ext>
            </a:extLst>
          </p:cNvPr>
          <p:cNvSpPr>
            <a:spLocks noChangeShapeType="1"/>
          </p:cNvSpPr>
          <p:nvPr/>
        </p:nvSpPr>
        <p:spPr bwMode="auto">
          <a:xfrm>
            <a:off x="7391400" y="3124200"/>
            <a:ext cx="0" cy="457200"/>
          </a:xfrm>
          <a:prstGeom prst="line">
            <a:avLst/>
          </a:prstGeom>
          <a:noFill/>
          <a:ln w="76200" cmpd="tri">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 name="Line 13">
            <a:extLst>
              <a:ext uri="{FF2B5EF4-FFF2-40B4-BE49-F238E27FC236}">
                <a16:creationId xmlns:a16="http://schemas.microsoft.com/office/drawing/2014/main" id="{A3F0152C-30C2-7507-339A-9A373BB2A3F8}"/>
              </a:ext>
            </a:extLst>
          </p:cNvPr>
          <p:cNvSpPr>
            <a:spLocks noChangeShapeType="1"/>
          </p:cNvSpPr>
          <p:nvPr/>
        </p:nvSpPr>
        <p:spPr bwMode="auto">
          <a:xfrm flipV="1">
            <a:off x="6248400" y="3581400"/>
            <a:ext cx="0" cy="53340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9" name="Line 14">
            <a:extLst>
              <a:ext uri="{FF2B5EF4-FFF2-40B4-BE49-F238E27FC236}">
                <a16:creationId xmlns:a16="http://schemas.microsoft.com/office/drawing/2014/main" id="{8D80BCE8-07FB-29D1-7AEA-D2EBFB1BBAD7}"/>
              </a:ext>
            </a:extLst>
          </p:cNvPr>
          <p:cNvSpPr>
            <a:spLocks noChangeShapeType="1"/>
          </p:cNvSpPr>
          <p:nvPr/>
        </p:nvSpPr>
        <p:spPr bwMode="auto">
          <a:xfrm>
            <a:off x="6248400" y="2362200"/>
            <a:ext cx="0" cy="22860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0" name="Line 15">
            <a:extLst>
              <a:ext uri="{FF2B5EF4-FFF2-40B4-BE49-F238E27FC236}">
                <a16:creationId xmlns:a16="http://schemas.microsoft.com/office/drawing/2014/main" id="{581C87AF-4130-2250-2CB5-5A73CE7BDA33}"/>
              </a:ext>
            </a:extLst>
          </p:cNvPr>
          <p:cNvSpPr>
            <a:spLocks noChangeShapeType="1"/>
          </p:cNvSpPr>
          <p:nvPr/>
        </p:nvSpPr>
        <p:spPr bwMode="auto">
          <a:xfrm flipV="1">
            <a:off x="7391400" y="2743200"/>
            <a:ext cx="0" cy="381000"/>
          </a:xfrm>
          <a:prstGeom prst="line">
            <a:avLst/>
          </a:prstGeom>
          <a:noFill/>
          <a:ln w="76200" cmpd="tri">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1" name="Text Box 16">
            <a:extLst>
              <a:ext uri="{FF2B5EF4-FFF2-40B4-BE49-F238E27FC236}">
                <a16:creationId xmlns:a16="http://schemas.microsoft.com/office/drawing/2014/main" id="{04850B36-9080-CA55-3612-7656B11F2279}"/>
              </a:ext>
            </a:extLst>
          </p:cNvPr>
          <p:cNvSpPr txBox="1">
            <a:spLocks noChangeArrowheads="1"/>
          </p:cNvSpPr>
          <p:nvPr/>
        </p:nvSpPr>
        <p:spPr bwMode="auto">
          <a:xfrm>
            <a:off x="7604125" y="3214689"/>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6600"/>
                </a:solidFill>
                <a:latin typeface="Times New Roman" panose="02020603050405020304" pitchFamily="18" charset="0"/>
              </a:rPr>
              <a:t>Gravity</a:t>
            </a:r>
          </a:p>
        </p:txBody>
      </p:sp>
      <p:sp>
        <p:nvSpPr>
          <p:cNvPr id="2062" name="Text Box 17">
            <a:extLst>
              <a:ext uri="{FF2B5EF4-FFF2-40B4-BE49-F238E27FC236}">
                <a16:creationId xmlns:a16="http://schemas.microsoft.com/office/drawing/2014/main" id="{14544E4A-5C1B-FFB9-A47C-049C5C4DE011}"/>
              </a:ext>
            </a:extLst>
          </p:cNvPr>
          <p:cNvSpPr txBox="1">
            <a:spLocks noChangeArrowheads="1"/>
          </p:cNvSpPr>
          <p:nvPr/>
        </p:nvSpPr>
        <p:spPr bwMode="auto">
          <a:xfrm>
            <a:off x="7604125" y="2705101"/>
            <a:ext cx="239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99"/>
                </a:solidFill>
                <a:latin typeface="Times New Roman" panose="02020603050405020304" pitchFamily="18" charset="0"/>
              </a:rPr>
              <a:t>Pressure Gradient Force</a:t>
            </a:r>
          </a:p>
        </p:txBody>
      </p:sp>
      <p:sp>
        <p:nvSpPr>
          <p:cNvPr id="2063" name="Text Box 18">
            <a:extLst>
              <a:ext uri="{FF2B5EF4-FFF2-40B4-BE49-F238E27FC236}">
                <a16:creationId xmlns:a16="http://schemas.microsoft.com/office/drawing/2014/main" id="{DABD65AF-0806-2726-9EF4-61C2287A62C1}"/>
              </a:ext>
            </a:extLst>
          </p:cNvPr>
          <p:cNvSpPr txBox="1">
            <a:spLocks noChangeArrowheads="1"/>
          </p:cNvSpPr>
          <p:nvPr/>
        </p:nvSpPr>
        <p:spPr bwMode="auto">
          <a:xfrm>
            <a:off x="4648200" y="214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99"/>
                </a:solidFill>
                <a:latin typeface="Times New Roman" panose="02020603050405020304" pitchFamily="18" charset="0"/>
              </a:rPr>
              <a:t>lower pressure</a:t>
            </a:r>
          </a:p>
        </p:txBody>
      </p:sp>
      <p:sp>
        <p:nvSpPr>
          <p:cNvPr id="2064" name="Text Box 19">
            <a:extLst>
              <a:ext uri="{FF2B5EF4-FFF2-40B4-BE49-F238E27FC236}">
                <a16:creationId xmlns:a16="http://schemas.microsoft.com/office/drawing/2014/main" id="{C6786733-6C7C-2A26-98E9-0FD06FE9B976}"/>
              </a:ext>
            </a:extLst>
          </p:cNvPr>
          <p:cNvSpPr txBox="1">
            <a:spLocks noChangeArrowheads="1"/>
          </p:cNvSpPr>
          <p:nvPr/>
        </p:nvSpPr>
        <p:spPr bwMode="auto">
          <a:xfrm>
            <a:off x="4648200" y="3810001"/>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99"/>
                </a:solidFill>
                <a:latin typeface="Times New Roman" panose="02020603050405020304" pitchFamily="18" charset="0"/>
              </a:rPr>
              <a:t>higher pressure</a:t>
            </a:r>
          </a:p>
        </p:txBody>
      </p:sp>
      <p:sp>
        <p:nvSpPr>
          <p:cNvPr id="2065" name="Text Box 20">
            <a:extLst>
              <a:ext uri="{FF2B5EF4-FFF2-40B4-BE49-F238E27FC236}">
                <a16:creationId xmlns:a16="http://schemas.microsoft.com/office/drawing/2014/main" id="{BD839C2A-FA25-3DCB-7C9F-8B28E9594D8E}"/>
              </a:ext>
            </a:extLst>
          </p:cNvPr>
          <p:cNvSpPr txBox="1">
            <a:spLocks noChangeArrowheads="1"/>
          </p:cNvSpPr>
          <p:nvPr/>
        </p:nvSpPr>
        <p:spPr bwMode="auto">
          <a:xfrm>
            <a:off x="4495800" y="2819401"/>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Air Parcel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297615C3-9114-D701-D809-B66BE58909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549276"/>
            <a:ext cx="8839200" cy="6251575"/>
          </a:xfrm>
          <a:noFill/>
        </p:spPr>
      </p:pic>
      <p:sp>
        <p:nvSpPr>
          <p:cNvPr id="7171" name="Text Box 8">
            <a:extLst>
              <a:ext uri="{FF2B5EF4-FFF2-40B4-BE49-F238E27FC236}">
                <a16:creationId xmlns:a16="http://schemas.microsoft.com/office/drawing/2014/main" id="{B52DCB52-A267-A34F-E486-0E741A627427}"/>
              </a:ext>
            </a:extLst>
          </p:cNvPr>
          <p:cNvSpPr txBox="1">
            <a:spLocks noChangeArrowheads="1"/>
          </p:cNvSpPr>
          <p:nvPr/>
        </p:nvSpPr>
        <p:spPr bwMode="auto">
          <a:xfrm>
            <a:off x="3048000" y="1371601"/>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66"/>
                </a:solidFill>
                <a:latin typeface="Times New Roman" panose="02020603050405020304" pitchFamily="18" charset="0"/>
              </a:rPr>
              <a:t>Pressure (atmospheres)</a:t>
            </a:r>
          </a:p>
        </p:txBody>
      </p:sp>
      <p:sp>
        <p:nvSpPr>
          <p:cNvPr id="7172" name="Text Box 9">
            <a:extLst>
              <a:ext uri="{FF2B5EF4-FFF2-40B4-BE49-F238E27FC236}">
                <a16:creationId xmlns:a16="http://schemas.microsoft.com/office/drawing/2014/main" id="{F345108E-BC50-A3EB-319F-7D7908B72BF8}"/>
              </a:ext>
            </a:extLst>
          </p:cNvPr>
          <p:cNvSpPr txBox="1">
            <a:spLocks noChangeArrowheads="1"/>
          </p:cNvSpPr>
          <p:nvPr/>
        </p:nvSpPr>
        <p:spPr bwMode="auto">
          <a:xfrm>
            <a:off x="7678739" y="1295400"/>
            <a:ext cx="2018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6600"/>
                </a:solidFill>
                <a:latin typeface="Times New Roman" panose="02020603050405020304" pitchFamily="18" charset="0"/>
              </a:rPr>
              <a:t>Density  (kg / m</a:t>
            </a:r>
            <a:r>
              <a:rPr lang="en-US" altLang="en-US" sz="2000" baseline="30000">
                <a:solidFill>
                  <a:srgbClr val="006600"/>
                </a:solidFill>
                <a:latin typeface="Times New Roman" panose="02020603050405020304" pitchFamily="18" charset="0"/>
              </a:rPr>
              <a:t>3</a:t>
            </a:r>
            <a:r>
              <a:rPr lang="en-US" altLang="en-US" sz="2000">
                <a:solidFill>
                  <a:srgbClr val="006600"/>
                </a:solidFill>
                <a:latin typeface="Times New Roman" panose="02020603050405020304" pitchFamily="18" charset="0"/>
              </a:rPr>
              <a:t>)</a:t>
            </a:r>
          </a:p>
        </p:txBody>
      </p:sp>
      <p:sp>
        <p:nvSpPr>
          <p:cNvPr id="7173" name="Text Box 11">
            <a:extLst>
              <a:ext uri="{FF2B5EF4-FFF2-40B4-BE49-F238E27FC236}">
                <a16:creationId xmlns:a16="http://schemas.microsoft.com/office/drawing/2014/main" id="{71A5E47E-F50D-D6F3-D8D4-13E9BD23A059}"/>
              </a:ext>
            </a:extLst>
          </p:cNvPr>
          <p:cNvSpPr txBox="1">
            <a:spLocks noChangeArrowheads="1"/>
          </p:cNvSpPr>
          <p:nvPr/>
        </p:nvSpPr>
        <p:spPr bwMode="auto">
          <a:xfrm>
            <a:off x="1633538" y="1219201"/>
            <a:ext cx="804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Depth</a:t>
            </a:r>
          </a:p>
          <a:p>
            <a:pPr eaLnBrk="1" hangingPunct="1"/>
            <a:r>
              <a:rPr lang="en-US" altLang="en-US" sz="2000">
                <a:latin typeface="Times New Roman" panose="02020603050405020304" pitchFamily="18" charset="0"/>
              </a:rPr>
              <a:t>  (m)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3FAA065-BAA7-5616-7C61-70F361D271D1}"/>
              </a:ext>
            </a:extLst>
          </p:cNvPr>
          <p:cNvSpPr>
            <a:spLocks noGrp="1" noChangeArrowheads="1"/>
          </p:cNvSpPr>
          <p:nvPr>
            <p:ph type="ctrTitle"/>
          </p:nvPr>
        </p:nvSpPr>
        <p:spPr/>
        <p:txBody>
          <a:bodyPr/>
          <a:lstStyle/>
          <a:p>
            <a:pPr eaLnBrk="1" hangingPunct="1"/>
            <a:endParaRPr lang="en-US" altLang="en-US"/>
          </a:p>
        </p:txBody>
      </p:sp>
      <p:pic>
        <p:nvPicPr>
          <p:cNvPr id="4099" name="Picture 4" descr="2">
            <a:extLst>
              <a:ext uri="{FF2B5EF4-FFF2-40B4-BE49-F238E27FC236}">
                <a16:creationId xmlns:a16="http://schemas.microsoft.com/office/drawing/2014/main" id="{05C1B887-964F-A22D-F578-C8B493754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67" t="7689" r="2499" b="17340"/>
          <a:stretch>
            <a:fillRect/>
          </a:stretch>
        </p:blipFill>
        <p:spPr bwMode="auto">
          <a:xfrm>
            <a:off x="1981200" y="1295400"/>
            <a:ext cx="853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a:extLst>
              <a:ext uri="{FF2B5EF4-FFF2-40B4-BE49-F238E27FC236}">
                <a16:creationId xmlns:a16="http://schemas.microsoft.com/office/drawing/2014/main" id="{840D8644-CF2E-7D13-3FA9-3A7DB8DFBB66}"/>
              </a:ext>
            </a:extLst>
          </p:cNvPr>
          <p:cNvSpPr txBox="1">
            <a:spLocks noChangeArrowheads="1"/>
          </p:cNvSpPr>
          <p:nvPr/>
        </p:nvSpPr>
        <p:spPr bwMode="auto">
          <a:xfrm>
            <a:off x="2270125" y="4762500"/>
            <a:ext cx="412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Figure 2.1.  The electromagnetic spectrum.</a:t>
            </a:r>
          </a:p>
          <a:p>
            <a:pPr eaLnBrk="1" hangingPunct="1"/>
            <a:endParaRPr lang="en-US" altLang="en-US">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78E7E3E5-E2D3-397B-15F9-9DB792B6C23F}"/>
              </a:ext>
            </a:extLst>
          </p:cNvPr>
          <p:cNvSpPr>
            <a:spLocks noGrp="1" noChangeArrowheads="1"/>
          </p:cNvSpPr>
          <p:nvPr>
            <p:ph type="title"/>
          </p:nvPr>
        </p:nvSpPr>
        <p:spPr/>
        <p:txBody>
          <a:bodyPr/>
          <a:lstStyle/>
          <a:p>
            <a:pPr eaLnBrk="1" hangingPunct="1"/>
            <a:endParaRPr lang="en-US" altLang="en-US"/>
          </a:p>
        </p:txBody>
      </p:sp>
      <p:pic>
        <p:nvPicPr>
          <p:cNvPr id="5123" name="Picture 4" descr="2">
            <a:extLst>
              <a:ext uri="{FF2B5EF4-FFF2-40B4-BE49-F238E27FC236}">
                <a16:creationId xmlns:a16="http://schemas.microsoft.com/office/drawing/2014/main" id="{6633902D-E864-F9B6-BED1-3E9B15DFB4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229" b="6578"/>
          <a:stretch>
            <a:fillRect/>
          </a:stretch>
        </p:blipFill>
        <p:spPr>
          <a:xfrm>
            <a:off x="1981200" y="28575"/>
            <a:ext cx="8458200" cy="5899150"/>
          </a:xfrm>
          <a:noFill/>
        </p:spPr>
      </p:pic>
      <p:sp>
        <p:nvSpPr>
          <p:cNvPr id="5124" name="Text Box 7">
            <a:extLst>
              <a:ext uri="{FF2B5EF4-FFF2-40B4-BE49-F238E27FC236}">
                <a16:creationId xmlns:a16="http://schemas.microsoft.com/office/drawing/2014/main" id="{DAC2DBC0-D2DB-7614-F377-6BFC265D1495}"/>
              </a:ext>
            </a:extLst>
          </p:cNvPr>
          <p:cNvSpPr txBox="1">
            <a:spLocks noChangeArrowheads="1"/>
          </p:cNvSpPr>
          <p:nvPr/>
        </p:nvSpPr>
        <p:spPr bwMode="auto">
          <a:xfrm>
            <a:off x="1752600" y="5942014"/>
            <a:ext cx="8686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Figure 2.2.  a) The solar and earth emission spectra, b) percent absorption for the whole atmosphere, and  c) percent absorption for the part of the atmosphere that lies above 11 km.</a:t>
            </a:r>
          </a:p>
          <a:p>
            <a:pPr eaLnBrk="1" hangingPunct="1"/>
            <a:endParaRPr lang="en-US" altLang="en-US">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3figs" id="{A85A05C9-2F7A-8248-B9AA-7B65CA45FAAD}" vid="{988EAD42-AAC8-C747-AD84-CA4B2A3CFF83}"/>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754</Words>
  <Application>Microsoft Macintosh PowerPoint</Application>
  <PresentationFormat>Widescreen</PresentationFormat>
  <Paragraphs>139</Paragraphs>
  <Slides>25</Slides>
  <Notes>0</Notes>
  <HiddenSlides>2</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2</vt:i4>
      </vt:variant>
      <vt:variant>
        <vt:lpstr>Slide Titles</vt:lpstr>
      </vt:variant>
      <vt:variant>
        <vt:i4>25</vt:i4>
      </vt:variant>
    </vt:vector>
  </HeadingPairs>
  <TitlesOfParts>
    <vt:vector size="41" baseType="lpstr">
      <vt:lpstr>Arial</vt:lpstr>
      <vt:lpstr>Calibri</vt:lpstr>
      <vt:lpstr>Calibri Light</vt:lpstr>
      <vt:lpstr>Cambria Math</vt:lpstr>
      <vt:lpstr>Courier</vt:lpstr>
      <vt:lpstr>Times</vt:lpstr>
      <vt:lpstr>Times New Roman</vt:lpstr>
      <vt:lpstr>Office Theme</vt:lpstr>
      <vt:lpstr>Default Design</vt:lpstr>
      <vt:lpstr>1_Default Design</vt:lpstr>
      <vt:lpstr>2_Default Design</vt:lpstr>
      <vt:lpstr>1_Office Theme</vt:lpstr>
      <vt:lpstr>2_Office Theme</vt:lpstr>
      <vt:lpstr>3_Office Theme</vt:lpstr>
      <vt:lpstr>Document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Hitchman</dc:creator>
  <cp:lastModifiedBy>Matthew Hitchman</cp:lastModifiedBy>
  <cp:revision>6</cp:revision>
  <dcterms:created xsi:type="dcterms:W3CDTF">2024-02-25T01:54:12Z</dcterms:created>
  <dcterms:modified xsi:type="dcterms:W3CDTF">2024-02-27T03:14:43Z</dcterms:modified>
</cp:coreProperties>
</file>