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1" r:id="rId4"/>
    <p:sldId id="256" r:id="rId5"/>
    <p:sldId id="268" r:id="rId6"/>
    <p:sldId id="269" r:id="rId7"/>
    <p:sldId id="270" r:id="rId8"/>
    <p:sldId id="261" r:id="rId9"/>
    <p:sldId id="273" r:id="rId10"/>
    <p:sldId id="274" r:id="rId11"/>
    <p:sldId id="258" r:id="rId12"/>
    <p:sldId id="259" r:id="rId13"/>
    <p:sldId id="260" r:id="rId14"/>
    <p:sldId id="262" r:id="rId15"/>
    <p:sldId id="266" r:id="rId16"/>
    <p:sldId id="263" r:id="rId17"/>
    <p:sldId id="264" r:id="rId18"/>
    <p:sldId id="265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E6E-DC44-4374-8DCC-3DBA3648627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D10B-6412-40A8-837A-5BAFDEF00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E6E-DC44-4374-8DCC-3DBA3648627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D10B-6412-40A8-837A-5BAFDEF00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E6E-DC44-4374-8DCC-3DBA3648627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D10B-6412-40A8-837A-5BAFDEF00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E6E-DC44-4374-8DCC-3DBA3648627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D10B-6412-40A8-837A-5BAFDEF00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E6E-DC44-4374-8DCC-3DBA3648627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D10B-6412-40A8-837A-5BAFDEF00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E6E-DC44-4374-8DCC-3DBA3648627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D10B-6412-40A8-837A-5BAFDEF00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E6E-DC44-4374-8DCC-3DBA3648627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D10B-6412-40A8-837A-5BAFDEF00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E6E-DC44-4374-8DCC-3DBA3648627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D10B-6412-40A8-837A-5BAFDEF00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E6E-DC44-4374-8DCC-3DBA3648627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D10B-6412-40A8-837A-5BAFDEF00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E6E-DC44-4374-8DCC-3DBA3648627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D10B-6412-40A8-837A-5BAFDEF00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E6E-DC44-4374-8DCC-3DBA3648627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D10B-6412-40A8-837A-5BAFDEF00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F5E6E-DC44-4374-8DCC-3DBA3648627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8D10B-6412-40A8-837A-5BAFDEF00A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Quechua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entral_strea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Visual_cortex" TargetMode="External"/><Relationship Id="rId4" Type="http://schemas.openxmlformats.org/officeDocument/2006/relationships/hyperlink" Target="http://en.wikipedia.org/wiki/Dorsal_strea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anisteriopis-caapi-flowers-lg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thumb/0/04/Cone-fundamentals-with-srgb-spectrum.svg/220px-Cone-fundamentals-with-srgb-spectru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pload.wikimedia.org/wikipedia/commons/e/e2/Banisteriopis-caapi-v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5648499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0" y="304800"/>
            <a:ext cx="3496470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"</a:t>
            </a:r>
            <a:r>
              <a:rPr lang="en-US" dirty="0" err="1" smtClean="0"/>
              <a:t>Banisteriopis</a:t>
            </a:r>
            <a:r>
              <a:rPr lang="en-US" dirty="0" smtClean="0"/>
              <a:t>-</a:t>
            </a:r>
            <a:r>
              <a:rPr lang="en-US" dirty="0" err="1" smtClean="0"/>
              <a:t>caapi</a:t>
            </a:r>
            <a:r>
              <a:rPr lang="en-US" dirty="0" smtClean="0"/>
              <a:t>-vine"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Rafael </a:t>
            </a:r>
            <a:r>
              <a:rPr lang="en-US" dirty="0" err="1" smtClean="0"/>
              <a:t>Guimarães</a:t>
            </a:r>
            <a:r>
              <a:rPr lang="en-US" dirty="0" smtClean="0"/>
              <a:t> dos Santos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www.neip.info. </a:t>
            </a:r>
          </a:p>
          <a:p>
            <a:pPr>
              <a:buFontTx/>
              <a:buChar char="-"/>
            </a:pPr>
            <a:r>
              <a:rPr lang="en-US" dirty="0" smtClean="0"/>
              <a:t>Licensed under FAL via Wikimedia </a:t>
            </a:r>
          </a:p>
          <a:p>
            <a:pPr>
              <a:buFontTx/>
              <a:buChar char="-"/>
            </a:pPr>
            <a:r>
              <a:rPr lang="en-US" dirty="0" smtClean="0"/>
              <a:t>Commons - </a:t>
            </a:r>
            <a:r>
              <a:rPr lang="en-US" dirty="0" smtClean="0">
                <a:hlinkClick r:id="rId3"/>
              </a:rPr>
              <a:t>http://commons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wikimedia.org/wiki/File:</a:t>
            </a:r>
          </a:p>
          <a:p>
            <a:pPr>
              <a:buFontTx/>
              <a:buChar char="-"/>
            </a:pPr>
            <a:r>
              <a:rPr lang="en-US" dirty="0" smtClean="0"/>
              <a:t>Banisteriopis-caapi-vine.jpg#</a:t>
            </a:r>
          </a:p>
          <a:p>
            <a:pPr>
              <a:buFontTx/>
              <a:buChar char="-"/>
            </a:pPr>
            <a:r>
              <a:rPr lang="en-US" dirty="0" err="1" smtClean="0"/>
              <a:t>mediaviewer</a:t>
            </a:r>
            <a:r>
              <a:rPr lang="en-US" dirty="0" smtClean="0"/>
              <a:t>/File:Banisteriopis</a:t>
            </a:r>
          </a:p>
          <a:p>
            <a:pPr>
              <a:buFontTx/>
              <a:buChar char="-"/>
            </a:pPr>
            <a:r>
              <a:rPr lang="en-US" dirty="0" smtClean="0"/>
              <a:t>-caapi-vine.jpg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Ayahuasca</a:t>
            </a:r>
            <a:r>
              <a:rPr lang="en-US" dirty="0" smtClean="0"/>
              <a:t>, </a:t>
            </a:r>
            <a:r>
              <a:rPr lang="en-US" dirty="0" err="1" smtClean="0"/>
              <a:t>caapi</a:t>
            </a:r>
            <a:r>
              <a:rPr lang="en-US" dirty="0" smtClean="0"/>
              <a:t>, </a:t>
            </a:r>
            <a:r>
              <a:rPr lang="en-US" dirty="0" err="1" smtClean="0"/>
              <a:t>yaga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"vine of the soul" in </a:t>
            </a:r>
            <a:r>
              <a:rPr lang="en-US" dirty="0" err="1" smtClean="0">
                <a:hlinkClick r:id="rId4" tooltip="Quechuan"/>
              </a:rPr>
              <a:t>Quechuan</a:t>
            </a:r>
            <a:r>
              <a:rPr lang="en-US" dirty="0" smtClean="0"/>
              <a:t>,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5 liana vines – 5 </a:t>
            </a:r>
            <a:r>
              <a:rPr lang="en-US" dirty="0" err="1" smtClean="0"/>
              <a:t>noumenal</a:t>
            </a:r>
            <a:r>
              <a:rPr lang="en-US" dirty="0" smtClean="0"/>
              <a:t> visions,</a:t>
            </a:r>
          </a:p>
          <a:p>
            <a:pPr>
              <a:buFontTx/>
              <a:buChar char="-"/>
            </a:pPr>
            <a:r>
              <a:rPr lang="en-US" dirty="0" smtClean="0"/>
              <a:t>Wade Davis </a:t>
            </a:r>
            <a:r>
              <a:rPr lang="en-US" i="1" dirty="0" smtClean="0"/>
              <a:t>One River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thumb/f/fb/Ventral-dorsal_streams.svg/220px-Ventral-dorsal_stream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8686799" cy="62484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7450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 pathways in the human brain. The </a:t>
            </a:r>
            <a:r>
              <a:rPr lang="en-US" dirty="0" smtClean="0">
                <a:hlinkClick r:id="rId3" tooltip="Ventral stream"/>
              </a:rPr>
              <a:t>ventral stream</a:t>
            </a:r>
            <a:r>
              <a:rPr lang="en-US" dirty="0" smtClean="0"/>
              <a:t> (purple) is important </a:t>
            </a:r>
          </a:p>
          <a:p>
            <a:r>
              <a:rPr lang="en-US" dirty="0" smtClean="0"/>
              <a:t>in color recognition. The </a:t>
            </a:r>
            <a:r>
              <a:rPr lang="en-US" dirty="0" smtClean="0">
                <a:hlinkClick r:id="rId4" tooltip="Dorsal stream"/>
              </a:rPr>
              <a:t>dorsal stream</a:t>
            </a:r>
            <a:r>
              <a:rPr lang="en-US" dirty="0" smtClean="0"/>
              <a:t> (green) is also shown. </a:t>
            </a:r>
          </a:p>
          <a:p>
            <a:r>
              <a:rPr lang="en-US" dirty="0" smtClean="0"/>
              <a:t>They originate from a common source in the </a:t>
            </a:r>
            <a:r>
              <a:rPr lang="en-US" dirty="0" smtClean="0">
                <a:hlinkClick r:id="rId5" tooltip="Visual cortex"/>
              </a:rPr>
              <a:t>visual cortex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alvatorepuglia.info/wp-content/uploads/2013/09/testishiharadaltonis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67600" y="1981200"/>
            <a:ext cx="1290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Ishihara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Images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humbs.dreamstime.com/z/ishihara-test-color-blindness-disease-38281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1.gstatic.com/images?q=tbn:ANd9GcT8f_A0ZM6iY1PeEX7FT0DQgwfKXBwk6VF3OZH4w0kCb_00_w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6934200" cy="6810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2.gstatic.com/images?q=tbn:ANd9GcQ76Sz8DE044X_3K34-GKnsvuNqpn7BginutBOTcI45YjAyVWu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oufekiastoskotadi.files.wordpress.com/2012/12/ishihara-color-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of the we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of the we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of the we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iggingontario.uwo.ca/images/Palaeo_DeerHuntingSketchbyIvanKoc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9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Image result for images of paleo hunting"/>
          <p:cNvSpPr>
            <a:spLocks noChangeAspect="1" noChangeArrowheads="1"/>
          </p:cNvSpPr>
          <p:nvPr/>
        </p:nvSpPr>
        <p:spPr bwMode="auto">
          <a:xfrm>
            <a:off x="155575" y="-541338"/>
            <a:ext cx="1800225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Image result for images of paleo hunting"/>
          <p:cNvSpPr>
            <a:spLocks noChangeAspect="1" noChangeArrowheads="1"/>
          </p:cNvSpPr>
          <p:nvPr/>
        </p:nvSpPr>
        <p:spPr bwMode="auto">
          <a:xfrm>
            <a:off x="155575" y="-541338"/>
            <a:ext cx="1800225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http://figures.boundless.com/4349/full/glyptodon-old-drawing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53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encrypted-tbn0.gstatic.com/images?q=tbn:ANd9GcTR4uZWj1VYwTNSyAwAmFser0r4nwGTBj6xSpEjruLrMznW56hr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0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apisuk.com/Bees/wp-content/uploads/2011/02/Bee-Vision.-How-bees-see-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1"/>
            <a:ext cx="8077200" cy="6779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.dailymail.co.uk/i/pix/2007/08_01/PrimroseDM0708_468x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087512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ncrypted-tbn0.gstatic.com/images?q=tbn:ANd9GcT98FqKGjD8J7CPLW7slojwTI8ERV5WP0yMDYaEl3uVxgtV7PQ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ieldguidetohummingbirds.files.wordpress.com/2008/11/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.wikimedia.org/wikipedia/commons/f/f6/Banisteriopis-caapi-flowers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629" cy="563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715000"/>
            <a:ext cx="2392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"</a:t>
            </a:r>
            <a:r>
              <a:rPr lang="en-US" dirty="0" err="1" smtClean="0"/>
              <a:t>Banisteriopis</a:t>
            </a:r>
            <a:r>
              <a:rPr lang="en-US" dirty="0" smtClean="0"/>
              <a:t>-</a:t>
            </a:r>
            <a:r>
              <a:rPr lang="en-US" dirty="0" err="1" smtClean="0"/>
              <a:t>caapi</a:t>
            </a:r>
            <a:r>
              <a:rPr lang="en-US" dirty="0" smtClean="0"/>
              <a:t>-flowers-</a:t>
            </a:r>
            <a:r>
              <a:rPr lang="en-US" dirty="0" err="1" smtClean="0"/>
              <a:t>lg</a:t>
            </a:r>
            <a:r>
              <a:rPr lang="en-US" dirty="0" smtClean="0"/>
              <a:t>" by Rafael </a:t>
            </a:r>
            <a:r>
              <a:rPr lang="en-US" dirty="0" err="1" smtClean="0"/>
              <a:t>Guimarães</a:t>
            </a:r>
            <a:r>
              <a:rPr lang="en-US" dirty="0" smtClean="0"/>
              <a:t> dos Santos - www.neip.info. </a:t>
            </a:r>
          </a:p>
          <a:p>
            <a:r>
              <a:rPr lang="en-US" dirty="0" smtClean="0"/>
              <a:t>Licensed under FAL via Wikimedia Commons – </a:t>
            </a:r>
          </a:p>
          <a:p>
            <a:r>
              <a:rPr lang="en-US" dirty="0" smtClean="0">
                <a:hlinkClick r:id="rId3"/>
              </a:rPr>
              <a:t>http://commons.wikimedia.org/wiki/File:Banisteriopis-caapi-flowers-lg.jpg#mediaviewer/</a:t>
            </a:r>
            <a:endParaRPr lang="en-US" dirty="0" smtClean="0"/>
          </a:p>
          <a:p>
            <a:r>
              <a:rPr lang="en-US" dirty="0" smtClean="0"/>
              <a:t>File:Banisteriopis-</a:t>
            </a:r>
            <a:r>
              <a:rPr lang="en-US" dirty="0" err="1" smtClean="0"/>
              <a:t>caapi</a:t>
            </a:r>
            <a:r>
              <a:rPr lang="en-US" dirty="0" smtClean="0"/>
              <a:t>-flowers-</a:t>
            </a:r>
            <a:r>
              <a:rPr lang="en-US" dirty="0" err="1" smtClean="0"/>
              <a:t>lg.jpg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120</Words>
  <Application>Microsoft Office PowerPoint</Application>
  <PresentationFormat>On-screen Show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</dc:creator>
  <cp:lastModifiedBy>matt</cp:lastModifiedBy>
  <cp:revision>10</cp:revision>
  <dcterms:created xsi:type="dcterms:W3CDTF">2015-02-03T04:28:01Z</dcterms:created>
  <dcterms:modified xsi:type="dcterms:W3CDTF">2015-02-03T05:16:41Z</dcterms:modified>
</cp:coreProperties>
</file>